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Lst>
  <p:notesMasterIdLst>
    <p:notesMasterId r:id="rId64"/>
  </p:notesMasterIdLst>
  <p:handoutMasterIdLst>
    <p:handoutMasterId r:id="rId65"/>
  </p:handoutMasterIdLst>
  <p:sldIdLst>
    <p:sldId id="256" r:id="rId3"/>
    <p:sldId id="298" r:id="rId4"/>
    <p:sldId id="296" r:id="rId5"/>
    <p:sldId id="300" r:id="rId6"/>
    <p:sldId id="302" r:id="rId7"/>
    <p:sldId id="304" r:id="rId8"/>
    <p:sldId id="274" r:id="rId9"/>
    <p:sldId id="306" r:id="rId10"/>
    <p:sldId id="309" r:id="rId11"/>
    <p:sldId id="310" r:id="rId12"/>
    <p:sldId id="308" r:id="rId13"/>
    <p:sldId id="312" r:id="rId14"/>
    <p:sldId id="311" r:id="rId15"/>
    <p:sldId id="291" r:id="rId16"/>
    <p:sldId id="278" r:id="rId17"/>
    <p:sldId id="280" r:id="rId18"/>
    <p:sldId id="281" r:id="rId19"/>
    <p:sldId id="282" r:id="rId20"/>
    <p:sldId id="284" r:id="rId21"/>
    <p:sldId id="283" r:id="rId22"/>
    <p:sldId id="285" r:id="rId23"/>
    <p:sldId id="289" r:id="rId24"/>
    <p:sldId id="314" r:id="rId25"/>
    <p:sldId id="318" r:id="rId26"/>
    <p:sldId id="319" r:id="rId27"/>
    <p:sldId id="292" r:id="rId28"/>
    <p:sldId id="315" r:id="rId29"/>
    <p:sldId id="320" r:id="rId30"/>
    <p:sldId id="321" r:id="rId31"/>
    <p:sldId id="322" r:id="rId32"/>
    <p:sldId id="323" r:id="rId33"/>
    <p:sldId id="324" r:id="rId34"/>
    <p:sldId id="277" r:id="rId35"/>
    <p:sldId id="290" r:id="rId36"/>
    <p:sldId id="316" r:id="rId37"/>
    <p:sldId id="325" r:id="rId38"/>
    <p:sldId id="328" r:id="rId39"/>
    <p:sldId id="326" r:id="rId40"/>
    <p:sldId id="327" r:id="rId41"/>
    <p:sldId id="317" r:id="rId42"/>
    <p:sldId id="286" r:id="rId43"/>
    <p:sldId id="287" r:id="rId44"/>
    <p:sldId id="288" r:id="rId45"/>
    <p:sldId id="257" r:id="rId46"/>
    <p:sldId id="258" r:id="rId47"/>
    <p:sldId id="259" r:id="rId48"/>
    <p:sldId id="260" r:id="rId49"/>
    <p:sldId id="261" r:id="rId50"/>
    <p:sldId id="262" r:id="rId51"/>
    <p:sldId id="263" r:id="rId52"/>
    <p:sldId id="264" r:id="rId53"/>
    <p:sldId id="265" r:id="rId54"/>
    <p:sldId id="271" r:id="rId55"/>
    <p:sldId id="268" r:id="rId56"/>
    <p:sldId id="269" r:id="rId57"/>
    <p:sldId id="270" r:id="rId58"/>
    <p:sldId id="272" r:id="rId59"/>
    <p:sldId id="273" r:id="rId60"/>
    <p:sldId id="330" r:id="rId61"/>
    <p:sldId id="332" r:id="rId62"/>
    <p:sldId id="334" r:id="rId63"/>
  </p:sldIdLst>
  <p:sldSz cx="9144000" cy="6858000" type="screen4x3"/>
  <p:notesSz cx="7102475" cy="10231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0FB1"/>
    <a:srgbClr val="009900"/>
    <a:srgbClr val="33CC33"/>
    <a:srgbClr val="2CD024"/>
    <a:srgbClr val="FC80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diagrams/_rels/data8.xml.rels><?xml version="1.0" encoding="UTF-8" standalone="yes"?>
<Relationships xmlns="http://schemas.openxmlformats.org/package/2006/relationships"><Relationship Id="rId3" Type="http://schemas.openxmlformats.org/officeDocument/2006/relationships/hyperlink" Target="http://it.wikipedia.org/wiki/Istanza_intrapsichica" TargetMode="External"/><Relationship Id="rId2" Type="http://schemas.openxmlformats.org/officeDocument/2006/relationships/hyperlink" Target="http://it.wikipedia.org/wiki/Io_(psicologia)" TargetMode="External"/><Relationship Id="rId1" Type="http://schemas.openxmlformats.org/officeDocument/2006/relationships/hyperlink" Target="http://it.wikipedia.org/wiki/Psicoanalisi" TargetMode="External"/><Relationship Id="rId5" Type="http://schemas.openxmlformats.org/officeDocument/2006/relationships/hyperlink" Target="http://it.wikipedia.org/wiki/Pulsione" TargetMode="External"/><Relationship Id="rId4" Type="http://schemas.openxmlformats.org/officeDocument/2006/relationships/hyperlink" Target="http://it.wikipedia.org/wiki/Libido" TargetMode="External"/></Relationships>
</file>

<file path=ppt/diagrams/_rels/drawing8.xml.rels><?xml version="1.0" encoding="UTF-8" standalone="yes"?>
<Relationships xmlns="http://schemas.openxmlformats.org/package/2006/relationships"><Relationship Id="rId3" Type="http://schemas.openxmlformats.org/officeDocument/2006/relationships/hyperlink" Target="http://it.wikipedia.org/wiki/Istanza_intrapsichica" TargetMode="External"/><Relationship Id="rId2" Type="http://schemas.openxmlformats.org/officeDocument/2006/relationships/hyperlink" Target="http://it.wikipedia.org/wiki/Io_(psicologia)" TargetMode="External"/><Relationship Id="rId1" Type="http://schemas.openxmlformats.org/officeDocument/2006/relationships/hyperlink" Target="http://it.wikipedia.org/wiki/Psicoanalisi" TargetMode="External"/><Relationship Id="rId5" Type="http://schemas.openxmlformats.org/officeDocument/2006/relationships/hyperlink" Target="http://it.wikipedia.org/wiki/Pulsione" TargetMode="External"/><Relationship Id="rId4" Type="http://schemas.openxmlformats.org/officeDocument/2006/relationships/hyperlink" Target="http://it.wikipedia.org/wiki/Libido" TargetMode="Externa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r>
            <a:rPr lang="it-IT" sz="1600" u="sng" dirty="0"/>
            <a:t>Procedibilità</a:t>
          </a:r>
          <a:r>
            <a:rPr lang="it-IT" sz="1600" u="none" dirty="0"/>
            <a:t>: </a:t>
          </a:r>
          <a:r>
            <a:rPr lang="it-IT" sz="1600" dirty="0"/>
            <a:t>a </a:t>
          </a:r>
          <a:r>
            <a:rPr lang="it-IT" sz="1600" i="1" dirty="0"/>
            <a:t>querela </a:t>
          </a:r>
          <a:r>
            <a:rPr lang="it-IT" sz="1600" dirty="0"/>
            <a:t>di parte</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r>
            <a:rPr lang="it-IT" sz="1600" u="sng" dirty="0"/>
            <a:t>Competenza</a:t>
          </a:r>
          <a:r>
            <a:rPr lang="it-IT" sz="1600" u="none" dirty="0"/>
            <a:t>: </a:t>
          </a:r>
          <a:r>
            <a:rPr lang="it-IT" sz="1600" dirty="0"/>
            <a:t>Tribunale monocratico</a:t>
          </a:r>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r>
            <a:rPr lang="it-IT" sz="1600" u="sng" dirty="0"/>
            <a:t>Misure cautelari</a:t>
          </a:r>
          <a:r>
            <a:rPr lang="it-IT" sz="1600" dirty="0"/>
            <a:t>: non consentite</a:t>
          </a:r>
          <a:endParaRPr lang="en-US" sz="50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766A74F0-869D-4CAF-AE00-A7A06B528756}">
      <dgm:prSet custT="1"/>
      <dgm:spPr/>
      <dgm:t>
        <a:bodyPr/>
        <a:lstStyle/>
        <a:p>
          <a:r>
            <a:rPr lang="it-IT" sz="1600" u="sng" dirty="0"/>
            <a:t>Prescrizione:</a:t>
          </a:r>
          <a:r>
            <a:rPr lang="it-IT" sz="1600" dirty="0"/>
            <a:t> 6 anni</a:t>
          </a:r>
          <a:r>
            <a:rPr lang="it-IT" sz="500" dirty="0"/>
            <a:t>.</a:t>
          </a:r>
          <a:endParaRPr lang="en-US" sz="500" dirty="0"/>
        </a:p>
      </dgm:t>
    </dgm:pt>
    <dgm:pt modelId="{8713A229-B9F6-4B23-A218-05BEA78319F9}" type="parTrans" cxnId="{1317B070-7970-43DD-9299-E786D79FFB38}">
      <dgm:prSet/>
      <dgm:spPr/>
      <dgm:t>
        <a:bodyPr/>
        <a:lstStyle/>
        <a:p>
          <a:endParaRPr lang="en-US"/>
        </a:p>
      </dgm:t>
    </dgm:pt>
    <dgm:pt modelId="{206BEBE6-F48D-48D6-B2E1-49BF4BD67717}" type="sibTrans" cxnId="{1317B070-7970-43DD-9299-E786D79FFB38}">
      <dgm:prSet/>
      <dgm:spPr/>
      <dgm:t>
        <a:bodyPr/>
        <a:lstStyle/>
        <a:p>
          <a:endParaRPr lang="en-US"/>
        </a:p>
      </dgm:t>
    </dgm:pt>
    <dgm:pt modelId="{CD086471-E2E3-4690-9759-E7ED04E18A5A}">
      <dgm:prSet custT="1"/>
      <dgm:spPr/>
      <dgm:t>
        <a:bodyPr/>
        <a:lstStyle/>
        <a:p>
          <a:r>
            <a:rPr lang="it-IT" sz="1400" u="sng" dirty="0"/>
            <a:t>Reato proprio:</a:t>
          </a:r>
          <a:r>
            <a:rPr lang="it-IT" sz="1400" dirty="0"/>
            <a:t> può commetterlo solo chi ha una specifica qualifica o si trova in determinate situazioni giuridico - sociali</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specifico</a:t>
          </a:r>
          <a:r>
            <a:rPr lang="it-IT" sz="1600" dirty="0"/>
            <a:t>: l’autore pone in essere un fatto ulteriore non necessario per la commissione del reato</a:t>
          </a:r>
        </a:p>
        <a:p>
          <a:r>
            <a:rPr lang="it-IT" sz="1600" dirty="0">
              <a:solidFill>
                <a:srgbClr val="FF0000"/>
              </a:solidFill>
            </a:rPr>
            <a:t>Comma 2: </a:t>
          </a:r>
          <a:r>
            <a:rPr lang="it-IT" sz="1600" dirty="0">
              <a:solidFill>
                <a:schemeClr val="bg1"/>
              </a:solidFill>
            </a:rPr>
            <a:t>sufficiente il dolo generico</a:t>
          </a:r>
          <a:endParaRPr lang="en-US" sz="1600" dirty="0">
            <a:solidFill>
              <a:srgbClr val="FF0000"/>
            </a:solidFill>
          </a:endParaRPr>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6">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6">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6">
        <dgm:presLayoutVars>
          <dgm:chMax val="0"/>
          <dgm:bulletEnabled val="1"/>
        </dgm:presLayoutVars>
      </dgm:prSet>
      <dgm:spPr/>
    </dgm:pt>
    <dgm:pt modelId="{5CC8D7FC-1913-47B5-BE87-99FCE035C86A}" type="pres">
      <dgm:prSet presAssocID="{A669FA02-5037-4D67-B3A7-E0C267D57F25}" presName="spacer" presStyleCnt="0"/>
      <dgm:spPr/>
    </dgm:pt>
    <dgm:pt modelId="{33091A0E-3526-41A2-8F2C-47B0607BC64D}" type="pres">
      <dgm:prSet presAssocID="{766A74F0-869D-4CAF-AE00-A7A06B528756}" presName="parentText" presStyleLbl="node1" presStyleIdx="3" presStyleCnt="6">
        <dgm:presLayoutVars>
          <dgm:chMax val="0"/>
          <dgm:bulletEnabled val="1"/>
        </dgm:presLayoutVars>
      </dgm:prSet>
      <dgm:spPr/>
    </dgm:pt>
    <dgm:pt modelId="{ECB236D7-BF26-44EC-93EF-DF216BD3A674}" type="pres">
      <dgm:prSet presAssocID="{206BEBE6-F48D-48D6-B2E1-49BF4BD67717}" presName="spacer" presStyleCnt="0"/>
      <dgm:spPr/>
    </dgm:pt>
    <dgm:pt modelId="{1A344B68-8BCB-441F-B27B-DAA93FB8C9D1}" type="pres">
      <dgm:prSet presAssocID="{CD086471-E2E3-4690-9759-E7ED04E18A5A}" presName="parentText" presStyleLbl="node1" presStyleIdx="4" presStyleCnt="6" custLinFactY="6217" custLinFactNeighborX="-4488"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5" presStyleCnt="6"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6ACCD216-264A-426D-89A8-72CDA5873C43}" type="presOf" srcId="{766A74F0-869D-4CAF-AE00-A7A06B528756}" destId="{33091A0E-3526-41A2-8F2C-47B0607BC64D}" srcOrd="0" destOrd="0" presId="urn:microsoft.com/office/officeart/2005/8/layout/vList2"/>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1317B070-7970-43DD-9299-E786D79FFB38}" srcId="{70BED27E-699B-430C-BF4F-70E15FBD6164}" destId="{766A74F0-869D-4CAF-AE00-A7A06B528756}" srcOrd="3" destOrd="0" parTransId="{8713A229-B9F6-4B23-A218-05BEA78319F9}" sibTransId="{206BEBE6-F48D-48D6-B2E1-49BF4BD67717}"/>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5" destOrd="0" parTransId="{15BA739F-0451-4190-989C-B5B2E53350B0}" sibTransId="{CBA2BF46-E42E-4E3D-8FC0-94721B93D6FA}"/>
    <dgm:cxn modelId="{B1E98CCB-1021-4EAC-8B9C-2AB8FDAB701F}" srcId="{70BED27E-699B-430C-BF4F-70E15FBD6164}" destId="{CD086471-E2E3-4690-9759-E7ED04E18A5A}" srcOrd="4"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A08D86FC-A2BD-4B02-87AC-30D7BC02831D}" type="presParOf" srcId="{017A6DDC-B9AA-4BBC-96FC-978B95F11073}" destId="{33091A0E-3526-41A2-8F2C-47B0607BC64D}" srcOrd="6" destOrd="0" presId="urn:microsoft.com/office/officeart/2005/8/layout/vList2"/>
    <dgm:cxn modelId="{CC649F2B-5766-4FD9-AA7F-090C59AE2BA6}" type="presParOf" srcId="{017A6DDC-B9AA-4BBC-96FC-978B95F11073}" destId="{ECB236D7-BF26-44EC-93EF-DF216BD3A674}" srcOrd="7" destOrd="0" presId="urn:microsoft.com/office/officeart/2005/8/layout/vList2"/>
    <dgm:cxn modelId="{E4E02EA6-06CD-4242-A5DA-BDCE0597AF62}" type="presParOf" srcId="{017A6DDC-B9AA-4BBC-96FC-978B95F11073}" destId="{1A344B68-8BCB-441F-B27B-DAA93FB8C9D1}" srcOrd="8" destOrd="0" presId="urn:microsoft.com/office/officeart/2005/8/layout/vList2"/>
    <dgm:cxn modelId="{BDD10218-637D-4EFF-94CC-BA78CEE6955B}" type="presParOf" srcId="{017A6DDC-B9AA-4BBC-96FC-978B95F11073}" destId="{66D6BD42-DF01-4474-B2DC-87E9404401F5}" srcOrd="9" destOrd="0" presId="urn:microsoft.com/office/officeart/2005/8/layout/vList2"/>
    <dgm:cxn modelId="{4FB7AF14-4ACC-43A8-9B91-A5050540F54C}" type="presParOf" srcId="{017A6DDC-B9AA-4BBC-96FC-978B95F11073}" destId="{28C33796-6595-4111-ADDF-73E38B2E52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0722703-AC58-458F-87C6-9999EC6ECB74}" type="doc">
      <dgm:prSet loTypeId="urn:microsoft.com/office/officeart/2005/8/layout/list1" loCatId="Inbox" qsTypeId="urn:microsoft.com/office/officeart/2005/8/quickstyle/simple1" qsCatId="simple" csTypeId="urn:microsoft.com/office/officeart/2005/8/colors/colorful2" csCatId="colorful"/>
      <dgm:spPr/>
      <dgm:t>
        <a:bodyPr/>
        <a:lstStyle/>
        <a:p>
          <a:endParaRPr lang="en-US"/>
        </a:p>
      </dgm:t>
    </dgm:pt>
    <dgm:pt modelId="{6190B446-15E2-43A4-9380-538D2ED527A0}">
      <dgm:prSet/>
      <dgm:spPr/>
      <dgm:t>
        <a:bodyPr/>
        <a:lstStyle/>
        <a:p>
          <a:r>
            <a:rPr lang="it-IT" u="sng"/>
            <a:t>Perizia psicologica di parte:</a:t>
          </a:r>
          <a:endParaRPr lang="en-US"/>
        </a:p>
      </dgm:t>
    </dgm:pt>
    <dgm:pt modelId="{6BD944B7-A4E4-4302-8E7D-3EDDD5088F14}" type="parTrans" cxnId="{F2316AC0-127E-4634-97E0-788007EA7AE5}">
      <dgm:prSet/>
      <dgm:spPr/>
      <dgm:t>
        <a:bodyPr/>
        <a:lstStyle/>
        <a:p>
          <a:endParaRPr lang="en-US"/>
        </a:p>
      </dgm:t>
    </dgm:pt>
    <dgm:pt modelId="{17DA6239-A501-4DC3-A314-3F9A364A9A57}" type="sibTrans" cxnId="{F2316AC0-127E-4634-97E0-788007EA7AE5}">
      <dgm:prSet/>
      <dgm:spPr/>
      <dgm:t>
        <a:bodyPr/>
        <a:lstStyle/>
        <a:p>
          <a:endParaRPr lang="en-US"/>
        </a:p>
      </dgm:t>
    </dgm:pt>
    <dgm:pt modelId="{0F2B014A-7325-45DB-AF2F-EB892AC8BFA7}">
      <dgm:prSet/>
      <dgm:spPr/>
      <dgm:t>
        <a:bodyPr/>
        <a:lstStyle/>
        <a:p>
          <a:r>
            <a:rPr lang="it-IT" u="sng"/>
            <a:t>Dialogo con servizi sociali:</a:t>
          </a:r>
          <a:endParaRPr lang="en-US"/>
        </a:p>
      </dgm:t>
    </dgm:pt>
    <dgm:pt modelId="{F3DF122F-4B90-48A6-AA50-0D08E2E13C52}" type="parTrans" cxnId="{6A1D92F9-F771-4D58-8A13-2EFCB4244ABC}">
      <dgm:prSet/>
      <dgm:spPr/>
      <dgm:t>
        <a:bodyPr/>
        <a:lstStyle/>
        <a:p>
          <a:endParaRPr lang="en-US"/>
        </a:p>
      </dgm:t>
    </dgm:pt>
    <dgm:pt modelId="{2DBA55E3-535A-45C5-BD3D-8F5EA59534F4}" type="sibTrans" cxnId="{6A1D92F9-F771-4D58-8A13-2EFCB4244ABC}">
      <dgm:prSet/>
      <dgm:spPr/>
      <dgm:t>
        <a:bodyPr/>
        <a:lstStyle/>
        <a:p>
          <a:endParaRPr lang="en-US"/>
        </a:p>
      </dgm:t>
    </dgm:pt>
    <dgm:pt modelId="{4CB10BCF-657A-479D-B590-205F618D2C49}">
      <dgm:prSet/>
      <dgm:spPr/>
      <dgm:t>
        <a:bodyPr/>
        <a:lstStyle/>
        <a:p>
          <a:r>
            <a:rPr lang="it-IT" u="sng"/>
            <a:t>Percorso genitoriale:</a:t>
          </a:r>
          <a:endParaRPr lang="en-US"/>
        </a:p>
      </dgm:t>
    </dgm:pt>
    <dgm:pt modelId="{D05587B3-6CA0-4B0C-8BBC-6A1676DAE48B}" type="parTrans" cxnId="{F6B59F5D-622A-44F8-90CC-B20820659FE7}">
      <dgm:prSet/>
      <dgm:spPr/>
      <dgm:t>
        <a:bodyPr/>
        <a:lstStyle/>
        <a:p>
          <a:endParaRPr lang="en-US"/>
        </a:p>
      </dgm:t>
    </dgm:pt>
    <dgm:pt modelId="{F219A80A-E2EA-460A-91A2-37C8879F525C}" type="sibTrans" cxnId="{F6B59F5D-622A-44F8-90CC-B20820659FE7}">
      <dgm:prSet/>
      <dgm:spPr/>
      <dgm:t>
        <a:bodyPr/>
        <a:lstStyle/>
        <a:p>
          <a:endParaRPr lang="en-US"/>
        </a:p>
      </dgm:t>
    </dgm:pt>
    <dgm:pt modelId="{398D04E5-5EFF-455B-B8C1-851D7F1BF588}" type="pres">
      <dgm:prSet presAssocID="{A0722703-AC58-458F-87C6-9999EC6ECB74}" presName="linear" presStyleCnt="0">
        <dgm:presLayoutVars>
          <dgm:dir/>
          <dgm:animLvl val="lvl"/>
          <dgm:resizeHandles val="exact"/>
        </dgm:presLayoutVars>
      </dgm:prSet>
      <dgm:spPr/>
    </dgm:pt>
    <dgm:pt modelId="{A72F6AE9-2141-4455-9042-1E216A367548}" type="pres">
      <dgm:prSet presAssocID="{6190B446-15E2-43A4-9380-538D2ED527A0}" presName="parentLin" presStyleCnt="0"/>
      <dgm:spPr/>
    </dgm:pt>
    <dgm:pt modelId="{D27399AA-1E93-4E47-822D-8B83954F7F91}" type="pres">
      <dgm:prSet presAssocID="{6190B446-15E2-43A4-9380-538D2ED527A0}" presName="parentLeftMargin" presStyleLbl="node1" presStyleIdx="0" presStyleCnt="3"/>
      <dgm:spPr/>
    </dgm:pt>
    <dgm:pt modelId="{C94024CA-4B1A-4117-B88B-1E0C71C93449}" type="pres">
      <dgm:prSet presAssocID="{6190B446-15E2-43A4-9380-538D2ED527A0}" presName="parentText" presStyleLbl="node1" presStyleIdx="0" presStyleCnt="3">
        <dgm:presLayoutVars>
          <dgm:chMax val="0"/>
          <dgm:bulletEnabled val="1"/>
        </dgm:presLayoutVars>
      </dgm:prSet>
      <dgm:spPr/>
    </dgm:pt>
    <dgm:pt modelId="{4744BFA2-AE73-4501-8D6B-6F73BD9AA15E}" type="pres">
      <dgm:prSet presAssocID="{6190B446-15E2-43A4-9380-538D2ED527A0}" presName="negativeSpace" presStyleCnt="0"/>
      <dgm:spPr/>
    </dgm:pt>
    <dgm:pt modelId="{7BAA6C8F-BCA7-4854-803B-2BD67C8C7B93}" type="pres">
      <dgm:prSet presAssocID="{6190B446-15E2-43A4-9380-538D2ED527A0}" presName="childText" presStyleLbl="conFgAcc1" presStyleIdx="0" presStyleCnt="3">
        <dgm:presLayoutVars>
          <dgm:bulletEnabled val="1"/>
        </dgm:presLayoutVars>
      </dgm:prSet>
      <dgm:spPr/>
    </dgm:pt>
    <dgm:pt modelId="{4A1FE77F-F8A9-45B0-AEDD-D961E6EB64F3}" type="pres">
      <dgm:prSet presAssocID="{17DA6239-A501-4DC3-A314-3F9A364A9A57}" presName="spaceBetweenRectangles" presStyleCnt="0"/>
      <dgm:spPr/>
    </dgm:pt>
    <dgm:pt modelId="{71E53F42-FFD4-4215-A61B-0DB306C1F585}" type="pres">
      <dgm:prSet presAssocID="{0F2B014A-7325-45DB-AF2F-EB892AC8BFA7}" presName="parentLin" presStyleCnt="0"/>
      <dgm:spPr/>
    </dgm:pt>
    <dgm:pt modelId="{549850F3-367B-487A-9C78-81AA36352620}" type="pres">
      <dgm:prSet presAssocID="{0F2B014A-7325-45DB-AF2F-EB892AC8BFA7}" presName="parentLeftMargin" presStyleLbl="node1" presStyleIdx="0" presStyleCnt="3"/>
      <dgm:spPr/>
    </dgm:pt>
    <dgm:pt modelId="{4F4E9562-D8B1-448D-BD5E-03D6935007AA}" type="pres">
      <dgm:prSet presAssocID="{0F2B014A-7325-45DB-AF2F-EB892AC8BFA7}" presName="parentText" presStyleLbl="node1" presStyleIdx="1" presStyleCnt="3">
        <dgm:presLayoutVars>
          <dgm:chMax val="0"/>
          <dgm:bulletEnabled val="1"/>
        </dgm:presLayoutVars>
      </dgm:prSet>
      <dgm:spPr/>
    </dgm:pt>
    <dgm:pt modelId="{52305E32-1006-4515-BFA3-C4E70142A01A}" type="pres">
      <dgm:prSet presAssocID="{0F2B014A-7325-45DB-AF2F-EB892AC8BFA7}" presName="negativeSpace" presStyleCnt="0"/>
      <dgm:spPr/>
    </dgm:pt>
    <dgm:pt modelId="{4EB5E700-3634-47EC-A376-79CD2D912770}" type="pres">
      <dgm:prSet presAssocID="{0F2B014A-7325-45DB-AF2F-EB892AC8BFA7}" presName="childText" presStyleLbl="conFgAcc1" presStyleIdx="1" presStyleCnt="3">
        <dgm:presLayoutVars>
          <dgm:bulletEnabled val="1"/>
        </dgm:presLayoutVars>
      </dgm:prSet>
      <dgm:spPr/>
    </dgm:pt>
    <dgm:pt modelId="{6DDB60F5-82E8-4411-8B2F-BB8BA3608EB1}" type="pres">
      <dgm:prSet presAssocID="{2DBA55E3-535A-45C5-BD3D-8F5EA59534F4}" presName="spaceBetweenRectangles" presStyleCnt="0"/>
      <dgm:spPr/>
    </dgm:pt>
    <dgm:pt modelId="{AA052D70-BF5D-4615-9EAA-D5CD897413F6}" type="pres">
      <dgm:prSet presAssocID="{4CB10BCF-657A-479D-B590-205F618D2C49}" presName="parentLin" presStyleCnt="0"/>
      <dgm:spPr/>
    </dgm:pt>
    <dgm:pt modelId="{D0C50B33-0D4E-42C6-8223-323BEE649E8F}" type="pres">
      <dgm:prSet presAssocID="{4CB10BCF-657A-479D-B590-205F618D2C49}" presName="parentLeftMargin" presStyleLbl="node1" presStyleIdx="1" presStyleCnt="3"/>
      <dgm:spPr/>
    </dgm:pt>
    <dgm:pt modelId="{4048AA11-D6F1-4C2E-A895-8BDDCC21A213}" type="pres">
      <dgm:prSet presAssocID="{4CB10BCF-657A-479D-B590-205F618D2C49}" presName="parentText" presStyleLbl="node1" presStyleIdx="2" presStyleCnt="3">
        <dgm:presLayoutVars>
          <dgm:chMax val="0"/>
          <dgm:bulletEnabled val="1"/>
        </dgm:presLayoutVars>
      </dgm:prSet>
      <dgm:spPr/>
    </dgm:pt>
    <dgm:pt modelId="{6AC5ABFF-C6D1-495B-B40A-61DA0C1986B4}" type="pres">
      <dgm:prSet presAssocID="{4CB10BCF-657A-479D-B590-205F618D2C49}" presName="negativeSpace" presStyleCnt="0"/>
      <dgm:spPr/>
    </dgm:pt>
    <dgm:pt modelId="{AE20798C-FE2C-41C3-8115-4A6A3026B3C9}" type="pres">
      <dgm:prSet presAssocID="{4CB10BCF-657A-479D-B590-205F618D2C49}" presName="childText" presStyleLbl="conFgAcc1" presStyleIdx="2" presStyleCnt="3">
        <dgm:presLayoutVars>
          <dgm:bulletEnabled val="1"/>
        </dgm:presLayoutVars>
      </dgm:prSet>
      <dgm:spPr/>
    </dgm:pt>
  </dgm:ptLst>
  <dgm:cxnLst>
    <dgm:cxn modelId="{51F85104-1C79-47DA-9084-E7A56D606E29}" type="presOf" srcId="{6190B446-15E2-43A4-9380-538D2ED527A0}" destId="{D27399AA-1E93-4E47-822D-8B83954F7F91}" srcOrd="0" destOrd="0" presId="urn:microsoft.com/office/officeart/2005/8/layout/list1"/>
    <dgm:cxn modelId="{1B9DBC1B-7337-463F-82C9-412640BBDD52}" type="presOf" srcId="{0F2B014A-7325-45DB-AF2F-EB892AC8BFA7}" destId="{4F4E9562-D8B1-448D-BD5E-03D6935007AA}" srcOrd="1" destOrd="0" presId="urn:microsoft.com/office/officeart/2005/8/layout/list1"/>
    <dgm:cxn modelId="{82842B29-B58E-474F-A45B-AD142F298885}" type="presOf" srcId="{A0722703-AC58-458F-87C6-9999EC6ECB74}" destId="{398D04E5-5EFF-455B-B8C1-851D7F1BF588}" srcOrd="0" destOrd="0" presId="urn:microsoft.com/office/officeart/2005/8/layout/list1"/>
    <dgm:cxn modelId="{B78A773B-BDBA-45E6-8FE4-546D9BA1C7C5}" type="presOf" srcId="{0F2B014A-7325-45DB-AF2F-EB892AC8BFA7}" destId="{549850F3-367B-487A-9C78-81AA36352620}" srcOrd="0" destOrd="0" presId="urn:microsoft.com/office/officeart/2005/8/layout/list1"/>
    <dgm:cxn modelId="{F6B59F5D-622A-44F8-90CC-B20820659FE7}" srcId="{A0722703-AC58-458F-87C6-9999EC6ECB74}" destId="{4CB10BCF-657A-479D-B590-205F618D2C49}" srcOrd="2" destOrd="0" parTransId="{D05587B3-6CA0-4B0C-8BBC-6A1676DAE48B}" sibTransId="{F219A80A-E2EA-460A-91A2-37C8879F525C}"/>
    <dgm:cxn modelId="{3B339F52-A486-4610-AF75-FEE733E20F8F}" type="presOf" srcId="{4CB10BCF-657A-479D-B590-205F618D2C49}" destId="{D0C50B33-0D4E-42C6-8223-323BEE649E8F}" srcOrd="0" destOrd="0" presId="urn:microsoft.com/office/officeart/2005/8/layout/list1"/>
    <dgm:cxn modelId="{F2316AC0-127E-4634-97E0-788007EA7AE5}" srcId="{A0722703-AC58-458F-87C6-9999EC6ECB74}" destId="{6190B446-15E2-43A4-9380-538D2ED527A0}" srcOrd="0" destOrd="0" parTransId="{6BD944B7-A4E4-4302-8E7D-3EDDD5088F14}" sibTransId="{17DA6239-A501-4DC3-A314-3F9A364A9A57}"/>
    <dgm:cxn modelId="{5DC98BDE-4A99-42C3-AA45-A292987DE991}" type="presOf" srcId="{6190B446-15E2-43A4-9380-538D2ED527A0}" destId="{C94024CA-4B1A-4117-B88B-1E0C71C93449}" srcOrd="1" destOrd="0" presId="urn:microsoft.com/office/officeart/2005/8/layout/list1"/>
    <dgm:cxn modelId="{AD983BF6-477A-4D16-928E-7ED638EC05A0}" type="presOf" srcId="{4CB10BCF-657A-479D-B590-205F618D2C49}" destId="{4048AA11-D6F1-4C2E-A895-8BDDCC21A213}" srcOrd="1" destOrd="0" presId="urn:microsoft.com/office/officeart/2005/8/layout/list1"/>
    <dgm:cxn modelId="{6A1D92F9-F771-4D58-8A13-2EFCB4244ABC}" srcId="{A0722703-AC58-458F-87C6-9999EC6ECB74}" destId="{0F2B014A-7325-45DB-AF2F-EB892AC8BFA7}" srcOrd="1" destOrd="0" parTransId="{F3DF122F-4B90-48A6-AA50-0D08E2E13C52}" sibTransId="{2DBA55E3-535A-45C5-BD3D-8F5EA59534F4}"/>
    <dgm:cxn modelId="{564D3310-AC68-4B67-BE06-FD81E328B536}" type="presParOf" srcId="{398D04E5-5EFF-455B-B8C1-851D7F1BF588}" destId="{A72F6AE9-2141-4455-9042-1E216A367548}" srcOrd="0" destOrd="0" presId="urn:microsoft.com/office/officeart/2005/8/layout/list1"/>
    <dgm:cxn modelId="{C03EDA6C-966D-49C3-9B59-7980772ED56A}" type="presParOf" srcId="{A72F6AE9-2141-4455-9042-1E216A367548}" destId="{D27399AA-1E93-4E47-822D-8B83954F7F91}" srcOrd="0" destOrd="0" presId="urn:microsoft.com/office/officeart/2005/8/layout/list1"/>
    <dgm:cxn modelId="{75AE8511-A87C-4E0F-A62A-248A52AEE163}" type="presParOf" srcId="{A72F6AE9-2141-4455-9042-1E216A367548}" destId="{C94024CA-4B1A-4117-B88B-1E0C71C93449}" srcOrd="1" destOrd="0" presId="urn:microsoft.com/office/officeart/2005/8/layout/list1"/>
    <dgm:cxn modelId="{6779E99C-5F3D-4BA5-8EAA-B00E2F7DA53E}" type="presParOf" srcId="{398D04E5-5EFF-455B-B8C1-851D7F1BF588}" destId="{4744BFA2-AE73-4501-8D6B-6F73BD9AA15E}" srcOrd="1" destOrd="0" presId="urn:microsoft.com/office/officeart/2005/8/layout/list1"/>
    <dgm:cxn modelId="{8A535268-F0EB-40C7-87F8-C42F094D16BE}" type="presParOf" srcId="{398D04E5-5EFF-455B-B8C1-851D7F1BF588}" destId="{7BAA6C8F-BCA7-4854-803B-2BD67C8C7B93}" srcOrd="2" destOrd="0" presId="urn:microsoft.com/office/officeart/2005/8/layout/list1"/>
    <dgm:cxn modelId="{F3890CDD-931F-48E1-84F2-E4B5440980EF}" type="presParOf" srcId="{398D04E5-5EFF-455B-B8C1-851D7F1BF588}" destId="{4A1FE77F-F8A9-45B0-AEDD-D961E6EB64F3}" srcOrd="3" destOrd="0" presId="urn:microsoft.com/office/officeart/2005/8/layout/list1"/>
    <dgm:cxn modelId="{85AB018D-2096-4C0B-AD3E-15360A86C4C3}" type="presParOf" srcId="{398D04E5-5EFF-455B-B8C1-851D7F1BF588}" destId="{71E53F42-FFD4-4215-A61B-0DB306C1F585}" srcOrd="4" destOrd="0" presId="urn:microsoft.com/office/officeart/2005/8/layout/list1"/>
    <dgm:cxn modelId="{781F26F8-8C27-401D-B0B2-D3D78545234F}" type="presParOf" srcId="{71E53F42-FFD4-4215-A61B-0DB306C1F585}" destId="{549850F3-367B-487A-9C78-81AA36352620}" srcOrd="0" destOrd="0" presId="urn:microsoft.com/office/officeart/2005/8/layout/list1"/>
    <dgm:cxn modelId="{04BF4AB2-42CB-48A3-9B09-F8FF5FBBAE14}" type="presParOf" srcId="{71E53F42-FFD4-4215-A61B-0DB306C1F585}" destId="{4F4E9562-D8B1-448D-BD5E-03D6935007AA}" srcOrd="1" destOrd="0" presId="urn:microsoft.com/office/officeart/2005/8/layout/list1"/>
    <dgm:cxn modelId="{99FB1489-EF8A-4176-9CCF-3BD41B89220E}" type="presParOf" srcId="{398D04E5-5EFF-455B-B8C1-851D7F1BF588}" destId="{52305E32-1006-4515-BFA3-C4E70142A01A}" srcOrd="5" destOrd="0" presId="urn:microsoft.com/office/officeart/2005/8/layout/list1"/>
    <dgm:cxn modelId="{80288918-3370-48DF-A599-148AD4754042}" type="presParOf" srcId="{398D04E5-5EFF-455B-B8C1-851D7F1BF588}" destId="{4EB5E700-3634-47EC-A376-79CD2D912770}" srcOrd="6" destOrd="0" presId="urn:microsoft.com/office/officeart/2005/8/layout/list1"/>
    <dgm:cxn modelId="{239AED00-A6E4-42F3-B18A-2CC3BD29F2DF}" type="presParOf" srcId="{398D04E5-5EFF-455B-B8C1-851D7F1BF588}" destId="{6DDB60F5-82E8-4411-8B2F-BB8BA3608EB1}" srcOrd="7" destOrd="0" presId="urn:microsoft.com/office/officeart/2005/8/layout/list1"/>
    <dgm:cxn modelId="{B5BDE736-0AB1-4739-BAC4-A3912E44BDAF}" type="presParOf" srcId="{398D04E5-5EFF-455B-B8C1-851D7F1BF588}" destId="{AA052D70-BF5D-4615-9EAA-D5CD897413F6}" srcOrd="8" destOrd="0" presId="urn:microsoft.com/office/officeart/2005/8/layout/list1"/>
    <dgm:cxn modelId="{85FFF3AD-7C9A-4983-A46C-691E00018196}" type="presParOf" srcId="{AA052D70-BF5D-4615-9EAA-D5CD897413F6}" destId="{D0C50B33-0D4E-42C6-8223-323BEE649E8F}" srcOrd="0" destOrd="0" presId="urn:microsoft.com/office/officeart/2005/8/layout/list1"/>
    <dgm:cxn modelId="{D2FDE0B7-3C79-4DCB-80E3-AA9D1319903D}" type="presParOf" srcId="{AA052D70-BF5D-4615-9EAA-D5CD897413F6}" destId="{4048AA11-D6F1-4C2E-A895-8BDDCC21A213}" srcOrd="1" destOrd="0" presId="urn:microsoft.com/office/officeart/2005/8/layout/list1"/>
    <dgm:cxn modelId="{1D92F628-16CD-4A5F-819A-9C0AF548EF4F}" type="presParOf" srcId="{398D04E5-5EFF-455B-B8C1-851D7F1BF588}" destId="{6AC5ABFF-C6D1-495B-B40A-61DA0C1986B4}" srcOrd="9" destOrd="0" presId="urn:microsoft.com/office/officeart/2005/8/layout/list1"/>
    <dgm:cxn modelId="{E9B184DB-2106-4CB5-A41C-C49CE96E3DA2}" type="presParOf" srcId="{398D04E5-5EFF-455B-B8C1-851D7F1BF588}" destId="{AE20798C-FE2C-41C3-8115-4A6A3026B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ED21721-AE23-4EE9-BFD4-2C289D34D083}" type="doc">
      <dgm:prSet loTypeId="urn:microsoft.com/office/officeart/2005/8/layout/hierarchy1" loCatId="Inbox" qsTypeId="urn:microsoft.com/office/officeart/2005/8/quickstyle/simple1" qsCatId="simple" csTypeId="urn:microsoft.com/office/officeart/2005/8/colors/colorful2" csCatId="colorful"/>
      <dgm:spPr/>
      <dgm:t>
        <a:bodyPr/>
        <a:lstStyle/>
        <a:p>
          <a:endParaRPr lang="en-US"/>
        </a:p>
      </dgm:t>
    </dgm:pt>
    <dgm:pt modelId="{96830FDD-56AA-458B-A8DC-7B7E4C1F34E3}">
      <dgm:prSet/>
      <dgm:spPr/>
      <dgm:t>
        <a:bodyPr/>
        <a:lstStyle/>
        <a:p>
          <a:r>
            <a:rPr lang="it-IT" u="sng"/>
            <a:t>Imputato:</a:t>
          </a:r>
          <a:r>
            <a:rPr lang="it-IT"/>
            <a:t> padre;</a:t>
          </a:r>
          <a:endParaRPr lang="en-US"/>
        </a:p>
      </dgm:t>
    </dgm:pt>
    <dgm:pt modelId="{B8A3D8B0-C187-46C2-813B-20D0026739C3}" type="parTrans" cxnId="{ADC7F0B1-A44E-4921-B37A-8D6E6AFC8B95}">
      <dgm:prSet/>
      <dgm:spPr/>
      <dgm:t>
        <a:bodyPr/>
        <a:lstStyle/>
        <a:p>
          <a:endParaRPr lang="en-US"/>
        </a:p>
      </dgm:t>
    </dgm:pt>
    <dgm:pt modelId="{41F7E5AA-6438-4C11-95F0-BA8810D64B9A}" type="sibTrans" cxnId="{ADC7F0B1-A44E-4921-B37A-8D6E6AFC8B95}">
      <dgm:prSet/>
      <dgm:spPr/>
      <dgm:t>
        <a:bodyPr/>
        <a:lstStyle/>
        <a:p>
          <a:endParaRPr lang="en-US"/>
        </a:p>
      </dgm:t>
    </dgm:pt>
    <dgm:pt modelId="{095A57BE-396E-4242-89EB-B6E53905DE28}">
      <dgm:prSet/>
      <dgm:spPr/>
      <dgm:t>
        <a:bodyPr/>
        <a:lstStyle/>
        <a:p>
          <a:r>
            <a:rPr lang="it-IT" u="sng"/>
            <a:t>Persone offese</a:t>
          </a:r>
          <a:r>
            <a:rPr lang="it-IT"/>
            <a:t>: 2 figli, madre deceduta;</a:t>
          </a:r>
          <a:endParaRPr lang="en-US"/>
        </a:p>
      </dgm:t>
    </dgm:pt>
    <dgm:pt modelId="{468C40AB-6817-443E-ACDD-0327C29E0822}" type="parTrans" cxnId="{7D2FF169-FBEF-4BAE-BEF7-FF70DE520407}">
      <dgm:prSet/>
      <dgm:spPr/>
      <dgm:t>
        <a:bodyPr/>
        <a:lstStyle/>
        <a:p>
          <a:endParaRPr lang="en-US"/>
        </a:p>
      </dgm:t>
    </dgm:pt>
    <dgm:pt modelId="{C4431C59-9275-439C-AF35-B1AD268CABA4}" type="sibTrans" cxnId="{7D2FF169-FBEF-4BAE-BEF7-FF70DE520407}">
      <dgm:prSet/>
      <dgm:spPr/>
      <dgm:t>
        <a:bodyPr/>
        <a:lstStyle/>
        <a:p>
          <a:endParaRPr lang="en-US"/>
        </a:p>
      </dgm:t>
    </dgm:pt>
    <dgm:pt modelId="{A7B1EAD4-52A7-4377-9C1E-AD11ABD4914A}">
      <dgm:prSet/>
      <dgm:spPr/>
      <dgm:t>
        <a:bodyPr/>
        <a:lstStyle/>
        <a:p>
          <a:r>
            <a:rPr lang="it-IT" u="sng"/>
            <a:t>Imputazione:</a:t>
          </a:r>
          <a:r>
            <a:rPr lang="it-IT"/>
            <a:t> art. 572 c.p.</a:t>
          </a:r>
          <a:endParaRPr lang="en-US"/>
        </a:p>
      </dgm:t>
    </dgm:pt>
    <dgm:pt modelId="{6CF3BF68-3DB7-496A-950B-A24A5DFA0851}" type="parTrans" cxnId="{B3014196-BC9B-4AB6-9513-561A70901192}">
      <dgm:prSet/>
      <dgm:spPr/>
      <dgm:t>
        <a:bodyPr/>
        <a:lstStyle/>
        <a:p>
          <a:endParaRPr lang="en-US"/>
        </a:p>
      </dgm:t>
    </dgm:pt>
    <dgm:pt modelId="{DCA0FA58-5D4D-4221-AEE6-245110839F05}" type="sibTrans" cxnId="{B3014196-BC9B-4AB6-9513-561A70901192}">
      <dgm:prSet/>
      <dgm:spPr/>
      <dgm:t>
        <a:bodyPr/>
        <a:lstStyle/>
        <a:p>
          <a:endParaRPr lang="en-US"/>
        </a:p>
      </dgm:t>
    </dgm:pt>
    <dgm:pt modelId="{EB258270-F6A3-4551-A342-E4634142F1C6}" type="pres">
      <dgm:prSet presAssocID="{0ED21721-AE23-4EE9-BFD4-2C289D34D083}" presName="hierChild1" presStyleCnt="0">
        <dgm:presLayoutVars>
          <dgm:chPref val="1"/>
          <dgm:dir/>
          <dgm:animOne val="branch"/>
          <dgm:animLvl val="lvl"/>
          <dgm:resizeHandles/>
        </dgm:presLayoutVars>
      </dgm:prSet>
      <dgm:spPr/>
    </dgm:pt>
    <dgm:pt modelId="{B2C49A0B-D429-4F00-936E-4273D3A31FA6}" type="pres">
      <dgm:prSet presAssocID="{96830FDD-56AA-458B-A8DC-7B7E4C1F34E3}" presName="hierRoot1" presStyleCnt="0"/>
      <dgm:spPr/>
    </dgm:pt>
    <dgm:pt modelId="{EF375347-2E0D-46D4-8FFB-DA0A6311930F}" type="pres">
      <dgm:prSet presAssocID="{96830FDD-56AA-458B-A8DC-7B7E4C1F34E3}" presName="composite" presStyleCnt="0"/>
      <dgm:spPr/>
    </dgm:pt>
    <dgm:pt modelId="{03A50B06-F50D-4776-9013-3DB0E9E3209A}" type="pres">
      <dgm:prSet presAssocID="{96830FDD-56AA-458B-A8DC-7B7E4C1F34E3}" presName="background" presStyleLbl="node0" presStyleIdx="0" presStyleCnt="3"/>
      <dgm:spPr/>
    </dgm:pt>
    <dgm:pt modelId="{68103556-8393-484C-9818-DA939A36F7A8}" type="pres">
      <dgm:prSet presAssocID="{96830FDD-56AA-458B-A8DC-7B7E4C1F34E3}" presName="text" presStyleLbl="fgAcc0" presStyleIdx="0" presStyleCnt="3">
        <dgm:presLayoutVars>
          <dgm:chPref val="3"/>
        </dgm:presLayoutVars>
      </dgm:prSet>
      <dgm:spPr/>
    </dgm:pt>
    <dgm:pt modelId="{9EB9B7FD-D5E0-4F51-B2F7-F4E7582ECB93}" type="pres">
      <dgm:prSet presAssocID="{96830FDD-56AA-458B-A8DC-7B7E4C1F34E3}" presName="hierChild2" presStyleCnt="0"/>
      <dgm:spPr/>
    </dgm:pt>
    <dgm:pt modelId="{241223C5-BE8B-4C55-9F06-44272F656C60}" type="pres">
      <dgm:prSet presAssocID="{095A57BE-396E-4242-89EB-B6E53905DE28}" presName="hierRoot1" presStyleCnt="0"/>
      <dgm:spPr/>
    </dgm:pt>
    <dgm:pt modelId="{2B5AE043-7960-4D7A-8ED2-1085B8CEE0FE}" type="pres">
      <dgm:prSet presAssocID="{095A57BE-396E-4242-89EB-B6E53905DE28}" presName="composite" presStyleCnt="0"/>
      <dgm:spPr/>
    </dgm:pt>
    <dgm:pt modelId="{C17E0B54-EDE3-4024-95E6-9357D3E05157}" type="pres">
      <dgm:prSet presAssocID="{095A57BE-396E-4242-89EB-B6E53905DE28}" presName="background" presStyleLbl="node0" presStyleIdx="1" presStyleCnt="3"/>
      <dgm:spPr/>
    </dgm:pt>
    <dgm:pt modelId="{44586057-0E82-40F9-9117-3D9EABCD7DC1}" type="pres">
      <dgm:prSet presAssocID="{095A57BE-396E-4242-89EB-B6E53905DE28}" presName="text" presStyleLbl="fgAcc0" presStyleIdx="1" presStyleCnt="3">
        <dgm:presLayoutVars>
          <dgm:chPref val="3"/>
        </dgm:presLayoutVars>
      </dgm:prSet>
      <dgm:spPr/>
    </dgm:pt>
    <dgm:pt modelId="{A7959FAE-9753-47D6-A699-94F13502E83A}" type="pres">
      <dgm:prSet presAssocID="{095A57BE-396E-4242-89EB-B6E53905DE28}" presName="hierChild2" presStyleCnt="0"/>
      <dgm:spPr/>
    </dgm:pt>
    <dgm:pt modelId="{F1D34F8B-A2B8-42E5-862D-8C739E680017}" type="pres">
      <dgm:prSet presAssocID="{A7B1EAD4-52A7-4377-9C1E-AD11ABD4914A}" presName="hierRoot1" presStyleCnt="0"/>
      <dgm:spPr/>
    </dgm:pt>
    <dgm:pt modelId="{F9011F2E-53B4-44A8-975B-0C3C8C8A5BA1}" type="pres">
      <dgm:prSet presAssocID="{A7B1EAD4-52A7-4377-9C1E-AD11ABD4914A}" presName="composite" presStyleCnt="0"/>
      <dgm:spPr/>
    </dgm:pt>
    <dgm:pt modelId="{17BCB98A-7C76-43B5-8397-D8E56626EDD7}" type="pres">
      <dgm:prSet presAssocID="{A7B1EAD4-52A7-4377-9C1E-AD11ABD4914A}" presName="background" presStyleLbl="node0" presStyleIdx="2" presStyleCnt="3"/>
      <dgm:spPr/>
    </dgm:pt>
    <dgm:pt modelId="{8DA37CA9-8208-4EFD-BEF7-D3B291D8AAB2}" type="pres">
      <dgm:prSet presAssocID="{A7B1EAD4-52A7-4377-9C1E-AD11ABD4914A}" presName="text" presStyleLbl="fgAcc0" presStyleIdx="2" presStyleCnt="3">
        <dgm:presLayoutVars>
          <dgm:chPref val="3"/>
        </dgm:presLayoutVars>
      </dgm:prSet>
      <dgm:spPr/>
    </dgm:pt>
    <dgm:pt modelId="{FC915F1D-A7D0-4799-B597-BB4C855A67DB}" type="pres">
      <dgm:prSet presAssocID="{A7B1EAD4-52A7-4377-9C1E-AD11ABD4914A}" presName="hierChild2" presStyleCnt="0"/>
      <dgm:spPr/>
    </dgm:pt>
  </dgm:ptLst>
  <dgm:cxnLst>
    <dgm:cxn modelId="{7521E322-2F5C-4D07-A67B-FF63F8868B98}" type="presOf" srcId="{96830FDD-56AA-458B-A8DC-7B7E4C1F34E3}" destId="{68103556-8393-484C-9818-DA939A36F7A8}" srcOrd="0" destOrd="0" presId="urn:microsoft.com/office/officeart/2005/8/layout/hierarchy1"/>
    <dgm:cxn modelId="{E8B2A027-E847-43EC-9C60-D4DC1E449851}" type="presOf" srcId="{095A57BE-396E-4242-89EB-B6E53905DE28}" destId="{44586057-0E82-40F9-9117-3D9EABCD7DC1}" srcOrd="0" destOrd="0" presId="urn:microsoft.com/office/officeart/2005/8/layout/hierarchy1"/>
    <dgm:cxn modelId="{E51F4B60-9738-418C-9222-026DE6ED0648}" type="presOf" srcId="{0ED21721-AE23-4EE9-BFD4-2C289D34D083}" destId="{EB258270-F6A3-4551-A342-E4634142F1C6}" srcOrd="0" destOrd="0" presId="urn:microsoft.com/office/officeart/2005/8/layout/hierarchy1"/>
    <dgm:cxn modelId="{7D2FF169-FBEF-4BAE-BEF7-FF70DE520407}" srcId="{0ED21721-AE23-4EE9-BFD4-2C289D34D083}" destId="{095A57BE-396E-4242-89EB-B6E53905DE28}" srcOrd="1" destOrd="0" parTransId="{468C40AB-6817-443E-ACDD-0327C29E0822}" sibTransId="{C4431C59-9275-439C-AF35-B1AD268CABA4}"/>
    <dgm:cxn modelId="{55816E85-3B6B-447B-9F1D-800137B7D212}" type="presOf" srcId="{A7B1EAD4-52A7-4377-9C1E-AD11ABD4914A}" destId="{8DA37CA9-8208-4EFD-BEF7-D3B291D8AAB2}" srcOrd="0" destOrd="0" presId="urn:microsoft.com/office/officeart/2005/8/layout/hierarchy1"/>
    <dgm:cxn modelId="{B3014196-BC9B-4AB6-9513-561A70901192}" srcId="{0ED21721-AE23-4EE9-BFD4-2C289D34D083}" destId="{A7B1EAD4-52A7-4377-9C1E-AD11ABD4914A}" srcOrd="2" destOrd="0" parTransId="{6CF3BF68-3DB7-496A-950B-A24A5DFA0851}" sibTransId="{DCA0FA58-5D4D-4221-AEE6-245110839F05}"/>
    <dgm:cxn modelId="{ADC7F0B1-A44E-4921-B37A-8D6E6AFC8B95}" srcId="{0ED21721-AE23-4EE9-BFD4-2C289D34D083}" destId="{96830FDD-56AA-458B-A8DC-7B7E4C1F34E3}" srcOrd="0" destOrd="0" parTransId="{B8A3D8B0-C187-46C2-813B-20D0026739C3}" sibTransId="{41F7E5AA-6438-4C11-95F0-BA8810D64B9A}"/>
    <dgm:cxn modelId="{95542191-F689-4DE6-BBFC-F4D1408F1C96}" type="presParOf" srcId="{EB258270-F6A3-4551-A342-E4634142F1C6}" destId="{B2C49A0B-D429-4F00-936E-4273D3A31FA6}" srcOrd="0" destOrd="0" presId="urn:microsoft.com/office/officeart/2005/8/layout/hierarchy1"/>
    <dgm:cxn modelId="{6467C771-B166-4659-8E5F-614F291717B2}" type="presParOf" srcId="{B2C49A0B-D429-4F00-936E-4273D3A31FA6}" destId="{EF375347-2E0D-46D4-8FFB-DA0A6311930F}" srcOrd="0" destOrd="0" presId="urn:microsoft.com/office/officeart/2005/8/layout/hierarchy1"/>
    <dgm:cxn modelId="{E736244E-9A53-4D7C-A66A-9C0322832059}" type="presParOf" srcId="{EF375347-2E0D-46D4-8FFB-DA0A6311930F}" destId="{03A50B06-F50D-4776-9013-3DB0E9E3209A}" srcOrd="0" destOrd="0" presId="urn:microsoft.com/office/officeart/2005/8/layout/hierarchy1"/>
    <dgm:cxn modelId="{DA3EEDA8-C8F7-4D63-9287-3013B7A2E9A6}" type="presParOf" srcId="{EF375347-2E0D-46D4-8FFB-DA0A6311930F}" destId="{68103556-8393-484C-9818-DA939A36F7A8}" srcOrd="1" destOrd="0" presId="urn:microsoft.com/office/officeart/2005/8/layout/hierarchy1"/>
    <dgm:cxn modelId="{C90D3C2C-3C50-4CB1-B863-40B25012B773}" type="presParOf" srcId="{B2C49A0B-D429-4F00-936E-4273D3A31FA6}" destId="{9EB9B7FD-D5E0-4F51-B2F7-F4E7582ECB93}" srcOrd="1" destOrd="0" presId="urn:microsoft.com/office/officeart/2005/8/layout/hierarchy1"/>
    <dgm:cxn modelId="{69C3495E-8347-4AB4-ADF2-BA1A56B0A308}" type="presParOf" srcId="{EB258270-F6A3-4551-A342-E4634142F1C6}" destId="{241223C5-BE8B-4C55-9F06-44272F656C60}" srcOrd="1" destOrd="0" presId="urn:microsoft.com/office/officeart/2005/8/layout/hierarchy1"/>
    <dgm:cxn modelId="{957AA3D3-D0F0-4C98-BC09-E05F7FA14BD6}" type="presParOf" srcId="{241223C5-BE8B-4C55-9F06-44272F656C60}" destId="{2B5AE043-7960-4D7A-8ED2-1085B8CEE0FE}" srcOrd="0" destOrd="0" presId="urn:microsoft.com/office/officeart/2005/8/layout/hierarchy1"/>
    <dgm:cxn modelId="{38149030-7861-4E37-B98F-6E13455DE56B}" type="presParOf" srcId="{2B5AE043-7960-4D7A-8ED2-1085B8CEE0FE}" destId="{C17E0B54-EDE3-4024-95E6-9357D3E05157}" srcOrd="0" destOrd="0" presId="urn:microsoft.com/office/officeart/2005/8/layout/hierarchy1"/>
    <dgm:cxn modelId="{E90B714D-105F-4B12-8B0A-323B4ABEFDCA}" type="presParOf" srcId="{2B5AE043-7960-4D7A-8ED2-1085B8CEE0FE}" destId="{44586057-0E82-40F9-9117-3D9EABCD7DC1}" srcOrd="1" destOrd="0" presId="urn:microsoft.com/office/officeart/2005/8/layout/hierarchy1"/>
    <dgm:cxn modelId="{BE4F38B6-75A1-4C83-8CA4-8A7F74B41C90}" type="presParOf" srcId="{241223C5-BE8B-4C55-9F06-44272F656C60}" destId="{A7959FAE-9753-47D6-A699-94F13502E83A}" srcOrd="1" destOrd="0" presId="urn:microsoft.com/office/officeart/2005/8/layout/hierarchy1"/>
    <dgm:cxn modelId="{17BB5708-69E1-4A86-8A21-E7C073120600}" type="presParOf" srcId="{EB258270-F6A3-4551-A342-E4634142F1C6}" destId="{F1D34F8B-A2B8-42E5-862D-8C739E680017}" srcOrd="2" destOrd="0" presId="urn:microsoft.com/office/officeart/2005/8/layout/hierarchy1"/>
    <dgm:cxn modelId="{8E14D314-37EC-4F14-81E3-DD045E5A8FE4}" type="presParOf" srcId="{F1D34F8B-A2B8-42E5-862D-8C739E680017}" destId="{F9011F2E-53B4-44A8-975B-0C3C8C8A5BA1}" srcOrd="0" destOrd="0" presId="urn:microsoft.com/office/officeart/2005/8/layout/hierarchy1"/>
    <dgm:cxn modelId="{D2D5EEBE-CF4F-451C-877A-C6F928798F80}" type="presParOf" srcId="{F9011F2E-53B4-44A8-975B-0C3C8C8A5BA1}" destId="{17BCB98A-7C76-43B5-8397-D8E56626EDD7}" srcOrd="0" destOrd="0" presId="urn:microsoft.com/office/officeart/2005/8/layout/hierarchy1"/>
    <dgm:cxn modelId="{C16FAD8D-EC06-47C9-913A-405C403C5436}" type="presParOf" srcId="{F9011F2E-53B4-44A8-975B-0C3C8C8A5BA1}" destId="{8DA37CA9-8208-4EFD-BEF7-D3B291D8AAB2}" srcOrd="1" destOrd="0" presId="urn:microsoft.com/office/officeart/2005/8/layout/hierarchy1"/>
    <dgm:cxn modelId="{E36362CD-6BF0-44A2-BD51-A63C8F78173B}" type="presParOf" srcId="{F1D34F8B-A2B8-42E5-862D-8C739E680017}" destId="{FC915F1D-A7D0-4799-B597-BB4C855A67D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r>
            <a:rPr lang="it-IT" sz="1600" u="sng" dirty="0"/>
            <a:t>Procedibilità</a:t>
          </a:r>
          <a:r>
            <a:rPr lang="it-IT" sz="1600" u="none" dirty="0"/>
            <a:t>: </a:t>
          </a:r>
          <a:r>
            <a:rPr lang="it-IT" sz="1600" i="1" dirty="0"/>
            <a:t>d’ufficio</a:t>
          </a:r>
          <a:r>
            <a:rPr lang="it-IT" sz="1600" dirty="0"/>
            <a:t> nel n. 1) e, se commesso nei 	 confronti di  minori, nel n. 2) del comma 2); </a:t>
          </a:r>
        </a:p>
        <a:p>
          <a:r>
            <a:rPr lang="it-IT" sz="1600" dirty="0"/>
            <a:t>	         a </a:t>
          </a:r>
          <a:r>
            <a:rPr lang="it-IT" sz="1600" i="1" dirty="0"/>
            <a:t>querela </a:t>
          </a:r>
          <a:r>
            <a:rPr lang="it-IT" sz="1600" dirty="0"/>
            <a:t>di parte negli altri casi</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r>
            <a:rPr lang="it-IT" sz="1600" u="sng" dirty="0"/>
            <a:t>Competenza</a:t>
          </a:r>
          <a:r>
            <a:rPr lang="it-IT" sz="1600" u="none" dirty="0"/>
            <a:t>: </a:t>
          </a:r>
          <a:r>
            <a:rPr lang="it-IT" sz="1600" dirty="0"/>
            <a:t>Tribunale monocratico</a:t>
          </a:r>
        </a:p>
        <a:p>
          <a:r>
            <a:rPr lang="en-US" sz="1600" u="sng" dirty="0" err="1"/>
            <a:t>Sanzione</a:t>
          </a:r>
          <a:r>
            <a:rPr lang="en-US" sz="1600" dirty="0"/>
            <a:t>: </a:t>
          </a:r>
          <a:r>
            <a:rPr lang="en-US" sz="1600" dirty="0" err="1"/>
            <a:t>pena</a:t>
          </a:r>
          <a:r>
            <a:rPr lang="en-US" sz="1600" dirty="0"/>
            <a:t> </a:t>
          </a:r>
          <a:r>
            <a:rPr lang="en-US" sz="1600" dirty="0" err="1"/>
            <a:t>alternativa</a:t>
          </a:r>
          <a:r>
            <a:rPr lang="en-US" sz="1600" dirty="0"/>
            <a:t> (comma 1)</a:t>
          </a:r>
        </a:p>
        <a:p>
          <a:r>
            <a:rPr lang="en-US" sz="1600" dirty="0"/>
            <a:t>	   </a:t>
          </a:r>
          <a:r>
            <a:rPr lang="en-US" sz="1600" dirty="0" err="1"/>
            <a:t>pena</a:t>
          </a:r>
          <a:r>
            <a:rPr lang="en-US" sz="1600" dirty="0"/>
            <a:t> </a:t>
          </a:r>
          <a:r>
            <a:rPr lang="en-US" sz="1600" dirty="0" err="1"/>
            <a:t>congiunta</a:t>
          </a:r>
          <a:r>
            <a:rPr lang="en-US" sz="1600" dirty="0"/>
            <a:t> (comma 2)</a:t>
          </a:r>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r>
            <a:rPr lang="it-IT" sz="1600" u="sng" dirty="0"/>
            <a:t>Misure cautelari</a:t>
          </a:r>
          <a:r>
            <a:rPr lang="it-IT" sz="1600" dirty="0"/>
            <a:t>: art. 282</a:t>
          </a:r>
          <a:r>
            <a:rPr lang="it-IT" sz="1600" i="1" dirty="0"/>
            <a:t>bis</a:t>
          </a:r>
          <a:r>
            <a:rPr lang="it-IT" sz="1600" dirty="0"/>
            <a:t>, comma 6, c.p.p</a:t>
          </a:r>
          <a:r>
            <a:rPr lang="it-IT" sz="500" dirty="0"/>
            <a:t>.</a:t>
          </a:r>
          <a:endParaRPr lang="en-US" sz="50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766A74F0-869D-4CAF-AE00-A7A06B528756}">
      <dgm:prSet custT="1"/>
      <dgm:spPr/>
      <dgm:t>
        <a:bodyPr/>
        <a:lstStyle/>
        <a:p>
          <a:r>
            <a:rPr lang="it-IT" sz="1600" u="sng" dirty="0"/>
            <a:t>Prescrizione:</a:t>
          </a:r>
          <a:r>
            <a:rPr lang="it-IT" sz="1600" dirty="0"/>
            <a:t> 6 anni</a:t>
          </a:r>
          <a:r>
            <a:rPr lang="it-IT" sz="500" dirty="0"/>
            <a:t>.</a:t>
          </a:r>
          <a:endParaRPr lang="en-US" sz="500" dirty="0"/>
        </a:p>
      </dgm:t>
    </dgm:pt>
    <dgm:pt modelId="{8713A229-B9F6-4B23-A218-05BEA78319F9}" type="parTrans" cxnId="{1317B070-7970-43DD-9299-E786D79FFB38}">
      <dgm:prSet/>
      <dgm:spPr/>
      <dgm:t>
        <a:bodyPr/>
        <a:lstStyle/>
        <a:p>
          <a:endParaRPr lang="en-US"/>
        </a:p>
      </dgm:t>
    </dgm:pt>
    <dgm:pt modelId="{206BEBE6-F48D-48D6-B2E1-49BF4BD67717}" type="sibTrans" cxnId="{1317B070-7970-43DD-9299-E786D79FFB38}">
      <dgm:prSet/>
      <dgm:spPr/>
      <dgm:t>
        <a:bodyPr/>
        <a:lstStyle/>
        <a:p>
          <a:endParaRPr lang="en-US"/>
        </a:p>
      </dgm:t>
    </dgm:pt>
    <dgm:pt modelId="{CD086471-E2E3-4690-9759-E7ED04E18A5A}">
      <dgm:prSet custT="1"/>
      <dgm:spPr/>
      <dgm:t>
        <a:bodyPr/>
        <a:lstStyle/>
        <a:p>
          <a:r>
            <a:rPr lang="it-IT" sz="1400" u="sng" dirty="0"/>
            <a:t>Reato permanente:</a:t>
          </a:r>
          <a:r>
            <a:rPr lang="it-IT" sz="1400" dirty="0"/>
            <a:t> gli </a:t>
          </a:r>
          <a:r>
            <a:rPr lang="it-IT" sz="1400" i="1" dirty="0"/>
            <a:t>effetti antigiuridici</a:t>
          </a:r>
          <a:r>
            <a:rPr lang="it-IT" sz="1400" dirty="0"/>
            <a:t> permangono oltre l’evento; la prescrizione inizia a decorrere (</a:t>
          </a:r>
          <a:r>
            <a:rPr lang="it-IT" sz="1400" i="1" dirty="0" err="1"/>
            <a:t>dies</a:t>
          </a:r>
          <a:r>
            <a:rPr lang="it-IT" sz="1400" i="1" dirty="0"/>
            <a:t> a quo) </a:t>
          </a:r>
          <a:r>
            <a:rPr lang="it-IT" sz="1400" dirty="0"/>
            <a:t>da quando cessa la permanenza (art. 158 c.p.)</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generico</a:t>
          </a:r>
          <a:r>
            <a:rPr lang="it-IT" sz="1600" dirty="0"/>
            <a:t>: coscienza e volontà di sottrarsi agli obblighi, nel comma 2, consapevolezza dello stato di bisogno.</a:t>
          </a:r>
          <a:endParaRPr lang="en-US" sz="1600" dirty="0"/>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6">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6">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6">
        <dgm:presLayoutVars>
          <dgm:chMax val="0"/>
          <dgm:bulletEnabled val="1"/>
        </dgm:presLayoutVars>
      </dgm:prSet>
      <dgm:spPr/>
    </dgm:pt>
    <dgm:pt modelId="{5CC8D7FC-1913-47B5-BE87-99FCE035C86A}" type="pres">
      <dgm:prSet presAssocID="{A669FA02-5037-4D67-B3A7-E0C267D57F25}" presName="spacer" presStyleCnt="0"/>
      <dgm:spPr/>
    </dgm:pt>
    <dgm:pt modelId="{33091A0E-3526-41A2-8F2C-47B0607BC64D}" type="pres">
      <dgm:prSet presAssocID="{766A74F0-869D-4CAF-AE00-A7A06B528756}" presName="parentText" presStyleLbl="node1" presStyleIdx="3" presStyleCnt="6">
        <dgm:presLayoutVars>
          <dgm:chMax val="0"/>
          <dgm:bulletEnabled val="1"/>
        </dgm:presLayoutVars>
      </dgm:prSet>
      <dgm:spPr/>
    </dgm:pt>
    <dgm:pt modelId="{ECB236D7-BF26-44EC-93EF-DF216BD3A674}" type="pres">
      <dgm:prSet presAssocID="{206BEBE6-F48D-48D6-B2E1-49BF4BD67717}" presName="spacer" presStyleCnt="0"/>
      <dgm:spPr/>
    </dgm:pt>
    <dgm:pt modelId="{1A344B68-8BCB-441F-B27B-DAA93FB8C9D1}" type="pres">
      <dgm:prSet presAssocID="{CD086471-E2E3-4690-9759-E7ED04E18A5A}" presName="parentText" presStyleLbl="node1" presStyleIdx="4" presStyleCnt="6" custLinFactY="6217" custLinFactNeighborX="-4488"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5" presStyleCnt="6"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6ACCD216-264A-426D-89A8-72CDA5873C43}" type="presOf" srcId="{766A74F0-869D-4CAF-AE00-A7A06B528756}" destId="{33091A0E-3526-41A2-8F2C-47B0607BC64D}" srcOrd="0" destOrd="0" presId="urn:microsoft.com/office/officeart/2005/8/layout/vList2"/>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1317B070-7970-43DD-9299-E786D79FFB38}" srcId="{70BED27E-699B-430C-BF4F-70E15FBD6164}" destId="{766A74F0-869D-4CAF-AE00-A7A06B528756}" srcOrd="3" destOrd="0" parTransId="{8713A229-B9F6-4B23-A218-05BEA78319F9}" sibTransId="{206BEBE6-F48D-48D6-B2E1-49BF4BD67717}"/>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5" destOrd="0" parTransId="{15BA739F-0451-4190-989C-B5B2E53350B0}" sibTransId="{CBA2BF46-E42E-4E3D-8FC0-94721B93D6FA}"/>
    <dgm:cxn modelId="{B1E98CCB-1021-4EAC-8B9C-2AB8FDAB701F}" srcId="{70BED27E-699B-430C-BF4F-70E15FBD6164}" destId="{CD086471-E2E3-4690-9759-E7ED04E18A5A}" srcOrd="4"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A08D86FC-A2BD-4B02-87AC-30D7BC02831D}" type="presParOf" srcId="{017A6DDC-B9AA-4BBC-96FC-978B95F11073}" destId="{33091A0E-3526-41A2-8F2C-47B0607BC64D}" srcOrd="6" destOrd="0" presId="urn:microsoft.com/office/officeart/2005/8/layout/vList2"/>
    <dgm:cxn modelId="{CC649F2B-5766-4FD9-AA7F-090C59AE2BA6}" type="presParOf" srcId="{017A6DDC-B9AA-4BBC-96FC-978B95F11073}" destId="{ECB236D7-BF26-44EC-93EF-DF216BD3A674}" srcOrd="7" destOrd="0" presId="urn:microsoft.com/office/officeart/2005/8/layout/vList2"/>
    <dgm:cxn modelId="{E4E02EA6-06CD-4242-A5DA-BDCE0597AF62}" type="presParOf" srcId="{017A6DDC-B9AA-4BBC-96FC-978B95F11073}" destId="{1A344B68-8BCB-441F-B27B-DAA93FB8C9D1}" srcOrd="8" destOrd="0" presId="urn:microsoft.com/office/officeart/2005/8/layout/vList2"/>
    <dgm:cxn modelId="{BDD10218-637D-4EFF-94CC-BA78CEE6955B}" type="presParOf" srcId="{017A6DDC-B9AA-4BBC-96FC-978B95F11073}" destId="{66D6BD42-DF01-4474-B2DC-87E9404401F5}" srcOrd="9" destOrd="0" presId="urn:microsoft.com/office/officeart/2005/8/layout/vList2"/>
    <dgm:cxn modelId="{4FB7AF14-4ACC-43A8-9B91-A5050540F54C}" type="presParOf" srcId="{017A6DDC-B9AA-4BBC-96FC-978B95F11073}" destId="{28C33796-6595-4111-ADDF-73E38B2E52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r>
            <a:rPr lang="it-IT" sz="1600" u="sng" dirty="0"/>
            <a:t>Procedibilità</a:t>
          </a:r>
          <a:r>
            <a:rPr lang="it-IT" sz="1600" u="none" dirty="0"/>
            <a:t>: </a:t>
          </a:r>
          <a:r>
            <a:rPr lang="it-IT" sz="1600" i="1" dirty="0"/>
            <a:t>d’ufficio</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r>
            <a:rPr lang="it-IT" sz="1600" u="sng" dirty="0"/>
            <a:t>Competenza</a:t>
          </a:r>
          <a:r>
            <a:rPr lang="it-IT" sz="1600" u="none" dirty="0"/>
            <a:t>: </a:t>
          </a:r>
          <a:r>
            <a:rPr lang="it-IT" sz="1600" dirty="0"/>
            <a:t>Tribunale monocratico; Corte d’Assise (in caso di morte)</a:t>
          </a:r>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r>
            <a:rPr lang="it-IT" sz="1600" u="sng" dirty="0"/>
            <a:t>Misure cautelari</a:t>
          </a:r>
          <a:r>
            <a:rPr lang="it-IT" sz="1600" dirty="0"/>
            <a:t>: consentite; anche 282bis co. 6 c.p.p.</a:t>
          </a:r>
          <a:r>
            <a:rPr lang="it-IT" sz="500" dirty="0"/>
            <a:t>.</a:t>
          </a:r>
          <a:endParaRPr lang="en-US" sz="50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766A74F0-869D-4CAF-AE00-A7A06B528756}">
      <dgm:prSet custT="1"/>
      <dgm:spPr/>
      <dgm:t>
        <a:bodyPr/>
        <a:lstStyle/>
        <a:p>
          <a:r>
            <a:rPr lang="it-IT" sz="1600" u="sng" dirty="0"/>
            <a:t>Prescrizione:</a:t>
          </a:r>
          <a:r>
            <a:rPr lang="it-IT" sz="1600" dirty="0"/>
            <a:t> 6 anni; 8 anni (co.2 , </a:t>
          </a:r>
          <a:r>
            <a:rPr lang="it-IT" sz="1600" dirty="0" err="1"/>
            <a:t>u.p.</a:t>
          </a:r>
          <a:r>
            <a:rPr lang="it-IT" sz="1600" dirty="0"/>
            <a:t>)</a:t>
          </a:r>
          <a:r>
            <a:rPr lang="it-IT" sz="500" dirty="0"/>
            <a:t>.</a:t>
          </a:r>
          <a:endParaRPr lang="en-US" sz="500" dirty="0"/>
        </a:p>
      </dgm:t>
    </dgm:pt>
    <dgm:pt modelId="{8713A229-B9F6-4B23-A218-05BEA78319F9}" type="parTrans" cxnId="{1317B070-7970-43DD-9299-E786D79FFB38}">
      <dgm:prSet/>
      <dgm:spPr/>
      <dgm:t>
        <a:bodyPr/>
        <a:lstStyle/>
        <a:p>
          <a:endParaRPr lang="en-US"/>
        </a:p>
      </dgm:t>
    </dgm:pt>
    <dgm:pt modelId="{206BEBE6-F48D-48D6-B2E1-49BF4BD67717}" type="sibTrans" cxnId="{1317B070-7970-43DD-9299-E786D79FFB38}">
      <dgm:prSet/>
      <dgm:spPr/>
      <dgm:t>
        <a:bodyPr/>
        <a:lstStyle/>
        <a:p>
          <a:endParaRPr lang="en-US"/>
        </a:p>
      </dgm:t>
    </dgm:pt>
    <dgm:pt modelId="{CD086471-E2E3-4690-9759-E7ED04E18A5A}">
      <dgm:prSet custT="1"/>
      <dgm:spPr/>
      <dgm:t>
        <a:bodyPr/>
        <a:lstStyle/>
        <a:p>
          <a:r>
            <a:rPr lang="it-IT" sz="1400" u="sng" dirty="0"/>
            <a:t>Reato proprio, </a:t>
          </a:r>
          <a:r>
            <a:rPr lang="it-IT" sz="1400" u="sng" dirty="0" err="1"/>
            <a:t>plurioffensivo</a:t>
          </a:r>
          <a:r>
            <a:rPr lang="it-IT" sz="1400" u="sng" dirty="0"/>
            <a:t>:</a:t>
          </a:r>
          <a:r>
            <a:rPr lang="it-IT" sz="1400" u="none" dirty="0"/>
            <a:t> </a:t>
          </a:r>
          <a:r>
            <a:rPr lang="it-IT" sz="1400" dirty="0"/>
            <a:t>incolumità psicofisica; rapporti di istruzione, cura, vigilanza, custodia; libertà personale (art. 13 Cost.); libera manifestazione di pensiero (art. 21 Cost.)</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specifico (</a:t>
          </a:r>
          <a:r>
            <a:rPr lang="it-IT" sz="1600" i="1" u="sng" dirty="0" err="1"/>
            <a:t>ius</a:t>
          </a:r>
          <a:r>
            <a:rPr lang="it-IT" sz="1600" i="1" u="sng" dirty="0"/>
            <a:t> corrigendi)/</a:t>
          </a:r>
          <a:r>
            <a:rPr lang="it-IT" sz="1600" u="sng" dirty="0"/>
            <a:t>generico?</a:t>
          </a:r>
          <a:endParaRPr lang="en-US" sz="1600" dirty="0"/>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6">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6">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6">
        <dgm:presLayoutVars>
          <dgm:chMax val="0"/>
          <dgm:bulletEnabled val="1"/>
        </dgm:presLayoutVars>
      </dgm:prSet>
      <dgm:spPr/>
    </dgm:pt>
    <dgm:pt modelId="{5CC8D7FC-1913-47B5-BE87-99FCE035C86A}" type="pres">
      <dgm:prSet presAssocID="{A669FA02-5037-4D67-B3A7-E0C267D57F25}" presName="spacer" presStyleCnt="0"/>
      <dgm:spPr/>
    </dgm:pt>
    <dgm:pt modelId="{33091A0E-3526-41A2-8F2C-47B0607BC64D}" type="pres">
      <dgm:prSet presAssocID="{766A74F0-869D-4CAF-AE00-A7A06B528756}" presName="parentText" presStyleLbl="node1" presStyleIdx="3" presStyleCnt="6" custLinFactNeighborX="299">
        <dgm:presLayoutVars>
          <dgm:chMax val="0"/>
          <dgm:bulletEnabled val="1"/>
        </dgm:presLayoutVars>
      </dgm:prSet>
      <dgm:spPr/>
    </dgm:pt>
    <dgm:pt modelId="{ECB236D7-BF26-44EC-93EF-DF216BD3A674}" type="pres">
      <dgm:prSet presAssocID="{206BEBE6-F48D-48D6-B2E1-49BF4BD67717}" presName="spacer" presStyleCnt="0"/>
      <dgm:spPr/>
    </dgm:pt>
    <dgm:pt modelId="{1A344B68-8BCB-441F-B27B-DAA93FB8C9D1}" type="pres">
      <dgm:prSet presAssocID="{CD086471-E2E3-4690-9759-E7ED04E18A5A}" presName="parentText" presStyleLbl="node1" presStyleIdx="4" presStyleCnt="6" custScaleY="147311" custLinFactY="6217" custLinFactNeighborX="-4488"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5" presStyleCnt="6"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6ACCD216-264A-426D-89A8-72CDA5873C43}" type="presOf" srcId="{766A74F0-869D-4CAF-AE00-A7A06B528756}" destId="{33091A0E-3526-41A2-8F2C-47B0607BC64D}" srcOrd="0" destOrd="0" presId="urn:microsoft.com/office/officeart/2005/8/layout/vList2"/>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1317B070-7970-43DD-9299-E786D79FFB38}" srcId="{70BED27E-699B-430C-BF4F-70E15FBD6164}" destId="{766A74F0-869D-4CAF-AE00-A7A06B528756}" srcOrd="3" destOrd="0" parTransId="{8713A229-B9F6-4B23-A218-05BEA78319F9}" sibTransId="{206BEBE6-F48D-48D6-B2E1-49BF4BD67717}"/>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5" destOrd="0" parTransId="{15BA739F-0451-4190-989C-B5B2E53350B0}" sibTransId="{CBA2BF46-E42E-4E3D-8FC0-94721B93D6FA}"/>
    <dgm:cxn modelId="{B1E98CCB-1021-4EAC-8B9C-2AB8FDAB701F}" srcId="{70BED27E-699B-430C-BF4F-70E15FBD6164}" destId="{CD086471-E2E3-4690-9759-E7ED04E18A5A}" srcOrd="4"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A08D86FC-A2BD-4B02-87AC-30D7BC02831D}" type="presParOf" srcId="{017A6DDC-B9AA-4BBC-96FC-978B95F11073}" destId="{33091A0E-3526-41A2-8F2C-47B0607BC64D}" srcOrd="6" destOrd="0" presId="urn:microsoft.com/office/officeart/2005/8/layout/vList2"/>
    <dgm:cxn modelId="{CC649F2B-5766-4FD9-AA7F-090C59AE2BA6}" type="presParOf" srcId="{017A6DDC-B9AA-4BBC-96FC-978B95F11073}" destId="{ECB236D7-BF26-44EC-93EF-DF216BD3A674}" srcOrd="7" destOrd="0" presId="urn:microsoft.com/office/officeart/2005/8/layout/vList2"/>
    <dgm:cxn modelId="{E4E02EA6-06CD-4242-A5DA-BDCE0597AF62}" type="presParOf" srcId="{017A6DDC-B9AA-4BBC-96FC-978B95F11073}" destId="{1A344B68-8BCB-441F-B27B-DAA93FB8C9D1}" srcOrd="8" destOrd="0" presId="urn:microsoft.com/office/officeart/2005/8/layout/vList2"/>
    <dgm:cxn modelId="{BDD10218-637D-4EFF-94CC-BA78CEE6955B}" type="presParOf" srcId="{017A6DDC-B9AA-4BBC-96FC-978B95F11073}" destId="{66D6BD42-DF01-4474-B2DC-87E9404401F5}" srcOrd="9" destOrd="0" presId="urn:microsoft.com/office/officeart/2005/8/layout/vList2"/>
    <dgm:cxn modelId="{4FB7AF14-4ACC-43A8-9B91-A5050540F54C}" type="presParOf" srcId="{017A6DDC-B9AA-4BBC-96FC-978B95F11073}" destId="{28C33796-6595-4111-ADDF-73E38B2E52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r>
            <a:rPr lang="it-IT" sz="1600" u="sng" dirty="0"/>
            <a:t>Procedibilità</a:t>
          </a:r>
          <a:r>
            <a:rPr lang="it-IT" sz="1600" u="none" dirty="0"/>
            <a:t>: </a:t>
          </a:r>
          <a:r>
            <a:rPr lang="it-IT" sz="1600" i="1" dirty="0"/>
            <a:t>d’ufficio</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r>
            <a:rPr lang="it-IT" sz="1600" u="sng" dirty="0"/>
            <a:t>Competenza</a:t>
          </a:r>
          <a:r>
            <a:rPr lang="it-IT" sz="1600" u="none" dirty="0"/>
            <a:t>: </a:t>
          </a:r>
          <a:r>
            <a:rPr lang="it-IT" sz="1600" dirty="0"/>
            <a:t>Tribunale monocratico (ud prel.); Tribunale Collegiale (lesioni gravissime); Corte d’Assise (morte)</a:t>
          </a:r>
          <a:endParaRPr lang="en-US" sz="1600" dirty="0"/>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r>
            <a:rPr lang="it-IT" sz="1600" u="sng" dirty="0"/>
            <a:t>Misure cautelari</a:t>
          </a:r>
          <a:r>
            <a:rPr lang="it-IT" sz="1600" dirty="0"/>
            <a:t>: consentite; anche art. 282</a:t>
          </a:r>
          <a:r>
            <a:rPr lang="it-IT" sz="1600" i="1" dirty="0"/>
            <a:t>bis</a:t>
          </a:r>
          <a:r>
            <a:rPr lang="it-IT" sz="1600" dirty="0"/>
            <a:t>, comma 6, c.p.p</a:t>
          </a:r>
          <a:r>
            <a:rPr lang="it-IT" sz="500" dirty="0"/>
            <a:t>.</a:t>
          </a:r>
          <a:endParaRPr lang="en-US" sz="50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766A74F0-869D-4CAF-AE00-A7A06B528756}">
      <dgm:prSet custT="1"/>
      <dgm:spPr/>
      <dgm:t>
        <a:bodyPr/>
        <a:lstStyle/>
        <a:p>
          <a:r>
            <a:rPr lang="it-IT" sz="1600" u="sng" dirty="0"/>
            <a:t>Prescrizione:</a:t>
          </a:r>
          <a:r>
            <a:rPr lang="it-IT" sz="1600" dirty="0"/>
            <a:t> 12 anni (co.1); 18 anni (co 2, I parte); 30 anni (co. 3, II parte); imprescrittibile (co. 3, </a:t>
          </a:r>
          <a:r>
            <a:rPr lang="it-IT" sz="1600" dirty="0" err="1"/>
            <a:t>u.p.</a:t>
          </a:r>
          <a:r>
            <a:rPr lang="it-IT" sz="1600" dirty="0"/>
            <a:t>)</a:t>
          </a:r>
          <a:r>
            <a:rPr lang="it-IT" sz="500" dirty="0"/>
            <a:t>.</a:t>
          </a:r>
          <a:endParaRPr lang="en-US" sz="500" dirty="0"/>
        </a:p>
      </dgm:t>
    </dgm:pt>
    <dgm:pt modelId="{8713A229-B9F6-4B23-A218-05BEA78319F9}" type="parTrans" cxnId="{1317B070-7970-43DD-9299-E786D79FFB38}">
      <dgm:prSet/>
      <dgm:spPr/>
      <dgm:t>
        <a:bodyPr/>
        <a:lstStyle/>
        <a:p>
          <a:endParaRPr lang="en-US"/>
        </a:p>
      </dgm:t>
    </dgm:pt>
    <dgm:pt modelId="{206BEBE6-F48D-48D6-B2E1-49BF4BD67717}" type="sibTrans" cxnId="{1317B070-7970-43DD-9299-E786D79FFB38}">
      <dgm:prSet/>
      <dgm:spPr/>
      <dgm:t>
        <a:bodyPr/>
        <a:lstStyle/>
        <a:p>
          <a:endParaRPr lang="en-US"/>
        </a:p>
      </dgm:t>
    </dgm:pt>
    <dgm:pt modelId="{CD086471-E2E3-4690-9759-E7ED04E18A5A}">
      <dgm:prSet custT="1"/>
      <dgm:spPr/>
      <dgm:t>
        <a:bodyPr/>
        <a:lstStyle/>
        <a:p>
          <a:r>
            <a:rPr lang="it-IT" sz="1400" u="sng" dirty="0"/>
            <a:t>Reato di evento</a:t>
          </a:r>
          <a:r>
            <a:rPr lang="it-IT" sz="1400" u="none" dirty="0"/>
            <a:t>: sopraffazione sistematica;</a:t>
          </a:r>
        </a:p>
        <a:p>
          <a:r>
            <a:rPr lang="it-IT" sz="1400" u="sng" dirty="0"/>
            <a:t>Reato abituale:</a:t>
          </a:r>
          <a:r>
            <a:rPr lang="it-IT" sz="1400" dirty="0"/>
            <a:t> è necessario che i maltrattamenti si ripetano per un periodo di tempo apprezzabile</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unitario</a:t>
          </a:r>
          <a:r>
            <a:rPr lang="it-IT" sz="1600" dirty="0"/>
            <a:t>: inscindibile nella coscienza e volontà dei singoli atti</a:t>
          </a:r>
          <a:endParaRPr lang="en-US" sz="1600" dirty="0"/>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6">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6">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6">
        <dgm:presLayoutVars>
          <dgm:chMax val="0"/>
          <dgm:bulletEnabled val="1"/>
        </dgm:presLayoutVars>
      </dgm:prSet>
      <dgm:spPr/>
    </dgm:pt>
    <dgm:pt modelId="{5CC8D7FC-1913-47B5-BE87-99FCE035C86A}" type="pres">
      <dgm:prSet presAssocID="{A669FA02-5037-4D67-B3A7-E0C267D57F25}" presName="spacer" presStyleCnt="0"/>
      <dgm:spPr/>
    </dgm:pt>
    <dgm:pt modelId="{33091A0E-3526-41A2-8F2C-47B0607BC64D}" type="pres">
      <dgm:prSet presAssocID="{766A74F0-869D-4CAF-AE00-A7A06B528756}" presName="parentText" presStyleLbl="node1" presStyleIdx="3" presStyleCnt="6">
        <dgm:presLayoutVars>
          <dgm:chMax val="0"/>
          <dgm:bulletEnabled val="1"/>
        </dgm:presLayoutVars>
      </dgm:prSet>
      <dgm:spPr/>
    </dgm:pt>
    <dgm:pt modelId="{ECB236D7-BF26-44EC-93EF-DF216BD3A674}" type="pres">
      <dgm:prSet presAssocID="{206BEBE6-F48D-48D6-B2E1-49BF4BD67717}" presName="spacer" presStyleCnt="0"/>
      <dgm:spPr/>
    </dgm:pt>
    <dgm:pt modelId="{1A344B68-8BCB-441F-B27B-DAA93FB8C9D1}" type="pres">
      <dgm:prSet presAssocID="{CD086471-E2E3-4690-9759-E7ED04E18A5A}" presName="parentText" presStyleLbl="node1" presStyleIdx="4" presStyleCnt="6" custLinFactY="6217" custLinFactNeighborX="-4488"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5" presStyleCnt="6"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6ACCD216-264A-426D-89A8-72CDA5873C43}" type="presOf" srcId="{766A74F0-869D-4CAF-AE00-A7A06B528756}" destId="{33091A0E-3526-41A2-8F2C-47B0607BC64D}" srcOrd="0" destOrd="0" presId="urn:microsoft.com/office/officeart/2005/8/layout/vList2"/>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1317B070-7970-43DD-9299-E786D79FFB38}" srcId="{70BED27E-699B-430C-BF4F-70E15FBD6164}" destId="{766A74F0-869D-4CAF-AE00-A7A06B528756}" srcOrd="3" destOrd="0" parTransId="{8713A229-B9F6-4B23-A218-05BEA78319F9}" sibTransId="{206BEBE6-F48D-48D6-B2E1-49BF4BD67717}"/>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5" destOrd="0" parTransId="{15BA739F-0451-4190-989C-B5B2E53350B0}" sibTransId="{CBA2BF46-E42E-4E3D-8FC0-94721B93D6FA}"/>
    <dgm:cxn modelId="{B1E98CCB-1021-4EAC-8B9C-2AB8FDAB701F}" srcId="{70BED27E-699B-430C-BF4F-70E15FBD6164}" destId="{CD086471-E2E3-4690-9759-E7ED04E18A5A}" srcOrd="4"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A08D86FC-A2BD-4B02-87AC-30D7BC02831D}" type="presParOf" srcId="{017A6DDC-B9AA-4BBC-96FC-978B95F11073}" destId="{33091A0E-3526-41A2-8F2C-47B0607BC64D}" srcOrd="6" destOrd="0" presId="urn:microsoft.com/office/officeart/2005/8/layout/vList2"/>
    <dgm:cxn modelId="{CC649F2B-5766-4FD9-AA7F-090C59AE2BA6}" type="presParOf" srcId="{017A6DDC-B9AA-4BBC-96FC-978B95F11073}" destId="{ECB236D7-BF26-44EC-93EF-DF216BD3A674}" srcOrd="7" destOrd="0" presId="urn:microsoft.com/office/officeart/2005/8/layout/vList2"/>
    <dgm:cxn modelId="{E4E02EA6-06CD-4242-A5DA-BDCE0597AF62}" type="presParOf" srcId="{017A6DDC-B9AA-4BBC-96FC-978B95F11073}" destId="{1A344B68-8BCB-441F-B27B-DAA93FB8C9D1}" srcOrd="8" destOrd="0" presId="urn:microsoft.com/office/officeart/2005/8/layout/vList2"/>
    <dgm:cxn modelId="{BDD10218-637D-4EFF-94CC-BA78CEE6955B}" type="presParOf" srcId="{017A6DDC-B9AA-4BBC-96FC-978B95F11073}" destId="{66D6BD42-DF01-4474-B2DC-87E9404401F5}" srcOrd="9" destOrd="0" presId="urn:microsoft.com/office/officeart/2005/8/layout/vList2"/>
    <dgm:cxn modelId="{4FB7AF14-4ACC-43A8-9B91-A5050540F54C}" type="presParOf" srcId="{017A6DDC-B9AA-4BBC-96FC-978B95F11073}" destId="{28C33796-6595-4111-ADDF-73E38B2E52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r>
            <a:rPr lang="it-IT" sz="1600" u="sng" dirty="0"/>
            <a:t>Procedibilità</a:t>
          </a:r>
          <a:r>
            <a:rPr lang="it-IT" sz="1600" u="none" dirty="0"/>
            <a:t>: </a:t>
          </a:r>
          <a:r>
            <a:rPr lang="it-IT" sz="1600" dirty="0"/>
            <a:t>a </a:t>
          </a:r>
          <a:r>
            <a:rPr lang="it-IT" sz="1600" i="1" dirty="0"/>
            <a:t>querela </a:t>
          </a:r>
          <a:r>
            <a:rPr lang="it-IT" sz="1600" i="0" dirty="0"/>
            <a:t>di parte (6 mesi); </a:t>
          </a:r>
        </a:p>
        <a:p>
          <a:r>
            <a:rPr lang="it-IT" sz="1600" i="0" dirty="0"/>
            <a:t>	          remissione solo processuale</a:t>
          </a:r>
        </a:p>
        <a:p>
          <a:r>
            <a:rPr lang="it-IT" sz="1600" i="1" dirty="0"/>
            <a:t>	         d’ufficio</a:t>
          </a:r>
          <a:r>
            <a:rPr lang="it-IT" sz="1600" dirty="0"/>
            <a:t> (</a:t>
          </a:r>
          <a:r>
            <a:rPr lang="it-IT" sz="1600" dirty="0" err="1"/>
            <a:t>u.c.</a:t>
          </a:r>
          <a:r>
            <a:rPr lang="it-IT" sz="1600" dirty="0"/>
            <a:t>)	</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r>
            <a:rPr lang="it-IT" sz="1600" u="sng" dirty="0"/>
            <a:t>Competenza</a:t>
          </a:r>
          <a:r>
            <a:rPr lang="it-IT" sz="1600" u="none" dirty="0"/>
            <a:t>: </a:t>
          </a:r>
          <a:r>
            <a:rPr lang="it-IT" sz="1600" dirty="0"/>
            <a:t>Tribunale monocratico (ud. prel.)</a:t>
          </a:r>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r>
            <a:rPr lang="it-IT" sz="1600" u="sng" dirty="0"/>
            <a:t>Misure cautelari</a:t>
          </a:r>
          <a:r>
            <a:rPr lang="it-IT" sz="1600" dirty="0"/>
            <a:t>: consentite; anche art. 282</a:t>
          </a:r>
          <a:r>
            <a:rPr lang="it-IT" sz="1600" i="1" dirty="0"/>
            <a:t>ter </a:t>
          </a:r>
          <a:r>
            <a:rPr lang="it-IT" sz="1600" i="0" dirty="0"/>
            <a:t>c.p.p.</a:t>
          </a:r>
          <a:endParaRPr lang="en-US" sz="500" i="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766A74F0-869D-4CAF-AE00-A7A06B528756}">
      <dgm:prSet custT="1"/>
      <dgm:spPr/>
      <dgm:t>
        <a:bodyPr/>
        <a:lstStyle/>
        <a:p>
          <a:r>
            <a:rPr lang="it-IT" sz="1600" u="sng" dirty="0"/>
            <a:t>Prescrizione:</a:t>
          </a:r>
          <a:r>
            <a:rPr lang="it-IT" sz="1600" dirty="0"/>
            <a:t> 6 anni</a:t>
          </a:r>
          <a:r>
            <a:rPr lang="it-IT" sz="500" dirty="0"/>
            <a:t>.</a:t>
          </a:r>
          <a:endParaRPr lang="en-US" sz="500" dirty="0"/>
        </a:p>
      </dgm:t>
    </dgm:pt>
    <dgm:pt modelId="{8713A229-B9F6-4B23-A218-05BEA78319F9}" type="parTrans" cxnId="{1317B070-7970-43DD-9299-E786D79FFB38}">
      <dgm:prSet/>
      <dgm:spPr/>
      <dgm:t>
        <a:bodyPr/>
        <a:lstStyle/>
        <a:p>
          <a:endParaRPr lang="en-US"/>
        </a:p>
      </dgm:t>
    </dgm:pt>
    <dgm:pt modelId="{206BEBE6-F48D-48D6-B2E1-49BF4BD67717}" type="sibTrans" cxnId="{1317B070-7970-43DD-9299-E786D79FFB38}">
      <dgm:prSet/>
      <dgm:spPr/>
      <dgm:t>
        <a:bodyPr/>
        <a:lstStyle/>
        <a:p>
          <a:endParaRPr lang="en-US"/>
        </a:p>
      </dgm:t>
    </dgm:pt>
    <dgm:pt modelId="{CD086471-E2E3-4690-9759-E7ED04E18A5A}">
      <dgm:prSet custT="1"/>
      <dgm:spPr/>
      <dgm:t>
        <a:bodyPr/>
        <a:lstStyle/>
        <a:p>
          <a:r>
            <a:rPr lang="it-IT" sz="1400" u="sng" dirty="0"/>
            <a:t>Reato comune; reato proprio: </a:t>
          </a:r>
          <a:r>
            <a:rPr lang="it-IT" sz="1400" u="sng" dirty="0">
              <a:solidFill>
                <a:srgbClr val="FF0000"/>
              </a:solidFill>
            </a:rPr>
            <a:t>co. 2</a:t>
          </a:r>
          <a:r>
            <a:rPr lang="it-IT" sz="1400" u="sng" dirty="0"/>
            <a:t>; abituale:</a:t>
          </a:r>
          <a:r>
            <a:rPr lang="it-IT" sz="1400" u="none" dirty="0"/>
            <a:t> è richiesto che le minacce e molestie siano ripetute nel tempo</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generico</a:t>
          </a:r>
          <a:r>
            <a:rPr lang="it-IT" sz="1600" dirty="0"/>
            <a:t>: coscienza e volontà delle reiterate condotte moleste e consapevolezza della loro rilevanza causale nei cfr. di uno degli eventi tipizzati</a:t>
          </a:r>
          <a:endParaRPr lang="en-US" sz="1600" dirty="0"/>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6">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6">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6">
        <dgm:presLayoutVars>
          <dgm:chMax val="0"/>
          <dgm:bulletEnabled val="1"/>
        </dgm:presLayoutVars>
      </dgm:prSet>
      <dgm:spPr/>
    </dgm:pt>
    <dgm:pt modelId="{5CC8D7FC-1913-47B5-BE87-99FCE035C86A}" type="pres">
      <dgm:prSet presAssocID="{A669FA02-5037-4D67-B3A7-E0C267D57F25}" presName="spacer" presStyleCnt="0"/>
      <dgm:spPr/>
    </dgm:pt>
    <dgm:pt modelId="{33091A0E-3526-41A2-8F2C-47B0607BC64D}" type="pres">
      <dgm:prSet presAssocID="{766A74F0-869D-4CAF-AE00-A7A06B528756}" presName="parentText" presStyleLbl="node1" presStyleIdx="3" presStyleCnt="6">
        <dgm:presLayoutVars>
          <dgm:chMax val="0"/>
          <dgm:bulletEnabled val="1"/>
        </dgm:presLayoutVars>
      </dgm:prSet>
      <dgm:spPr/>
    </dgm:pt>
    <dgm:pt modelId="{ECB236D7-BF26-44EC-93EF-DF216BD3A674}" type="pres">
      <dgm:prSet presAssocID="{206BEBE6-F48D-48D6-B2E1-49BF4BD67717}" presName="spacer" presStyleCnt="0"/>
      <dgm:spPr/>
    </dgm:pt>
    <dgm:pt modelId="{1A344B68-8BCB-441F-B27B-DAA93FB8C9D1}" type="pres">
      <dgm:prSet presAssocID="{CD086471-E2E3-4690-9759-E7ED04E18A5A}" presName="parentText" presStyleLbl="node1" presStyleIdx="4" presStyleCnt="6" custLinFactY="6217" custLinFactNeighborX="299"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5" presStyleCnt="6"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6ACCD216-264A-426D-89A8-72CDA5873C43}" type="presOf" srcId="{766A74F0-869D-4CAF-AE00-A7A06B528756}" destId="{33091A0E-3526-41A2-8F2C-47B0607BC64D}" srcOrd="0" destOrd="0" presId="urn:microsoft.com/office/officeart/2005/8/layout/vList2"/>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1317B070-7970-43DD-9299-E786D79FFB38}" srcId="{70BED27E-699B-430C-BF4F-70E15FBD6164}" destId="{766A74F0-869D-4CAF-AE00-A7A06B528756}" srcOrd="3" destOrd="0" parTransId="{8713A229-B9F6-4B23-A218-05BEA78319F9}" sibTransId="{206BEBE6-F48D-48D6-B2E1-49BF4BD67717}"/>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5" destOrd="0" parTransId="{15BA739F-0451-4190-989C-B5B2E53350B0}" sibTransId="{CBA2BF46-E42E-4E3D-8FC0-94721B93D6FA}"/>
    <dgm:cxn modelId="{B1E98CCB-1021-4EAC-8B9C-2AB8FDAB701F}" srcId="{70BED27E-699B-430C-BF4F-70E15FBD6164}" destId="{CD086471-E2E3-4690-9759-E7ED04E18A5A}" srcOrd="4"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A08D86FC-A2BD-4B02-87AC-30D7BC02831D}" type="presParOf" srcId="{017A6DDC-B9AA-4BBC-96FC-978B95F11073}" destId="{33091A0E-3526-41A2-8F2C-47B0607BC64D}" srcOrd="6" destOrd="0" presId="urn:microsoft.com/office/officeart/2005/8/layout/vList2"/>
    <dgm:cxn modelId="{CC649F2B-5766-4FD9-AA7F-090C59AE2BA6}" type="presParOf" srcId="{017A6DDC-B9AA-4BBC-96FC-978B95F11073}" destId="{ECB236D7-BF26-44EC-93EF-DF216BD3A674}" srcOrd="7" destOrd="0" presId="urn:microsoft.com/office/officeart/2005/8/layout/vList2"/>
    <dgm:cxn modelId="{E4E02EA6-06CD-4242-A5DA-BDCE0597AF62}" type="presParOf" srcId="{017A6DDC-B9AA-4BBC-96FC-978B95F11073}" destId="{1A344B68-8BCB-441F-B27B-DAA93FB8C9D1}" srcOrd="8" destOrd="0" presId="urn:microsoft.com/office/officeart/2005/8/layout/vList2"/>
    <dgm:cxn modelId="{BDD10218-637D-4EFF-94CC-BA78CEE6955B}" type="presParOf" srcId="{017A6DDC-B9AA-4BBC-96FC-978B95F11073}" destId="{66D6BD42-DF01-4474-B2DC-87E9404401F5}" srcOrd="9" destOrd="0" presId="urn:microsoft.com/office/officeart/2005/8/layout/vList2"/>
    <dgm:cxn modelId="{4FB7AF14-4ACC-43A8-9B91-A5050540F54C}" type="presParOf" srcId="{017A6DDC-B9AA-4BBC-96FC-978B95F11073}" destId="{28C33796-6595-4111-ADDF-73E38B2E52D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BED27E-699B-430C-BF4F-70E15FBD6164}" type="doc">
      <dgm:prSet loTypeId="urn:microsoft.com/office/officeart/2005/8/layout/vList2" loCatId="Inbox" qsTypeId="urn:microsoft.com/office/officeart/2005/8/quickstyle/simple1" qsCatId="simple" csTypeId="urn:microsoft.com/office/officeart/2005/8/colors/ColorSchemeForSuggestions" csCatId="other" phldr="1"/>
      <dgm:spPr/>
      <dgm:t>
        <a:bodyPr/>
        <a:lstStyle/>
        <a:p>
          <a:endParaRPr lang="en-US"/>
        </a:p>
      </dgm:t>
    </dgm:pt>
    <dgm:pt modelId="{D716AAF5-1F24-42FD-9F28-B82B9BBCE026}">
      <dgm:prSet custT="1"/>
      <dgm:spPr/>
      <dgm:t>
        <a:bodyPr/>
        <a:lstStyle/>
        <a:p>
          <a:pPr algn="ctr"/>
          <a:r>
            <a:rPr lang="it-IT" sz="1600" u="sng" dirty="0"/>
            <a:t>ART. 282bis C.P.P.</a:t>
          </a:r>
          <a:endParaRPr lang="en-US" sz="1600" dirty="0"/>
        </a:p>
      </dgm:t>
    </dgm:pt>
    <dgm:pt modelId="{9F2BB5A4-C302-416C-8FBB-BA5791650A54}" type="parTrans" cxnId="{2B7F963E-D430-407E-B281-B603D1705E22}">
      <dgm:prSet/>
      <dgm:spPr/>
      <dgm:t>
        <a:bodyPr/>
        <a:lstStyle/>
        <a:p>
          <a:endParaRPr lang="en-US"/>
        </a:p>
      </dgm:t>
    </dgm:pt>
    <dgm:pt modelId="{32CC6E74-A450-4C01-98BD-54067BBD7331}" type="sibTrans" cxnId="{2B7F963E-D430-407E-B281-B603D1705E22}">
      <dgm:prSet/>
      <dgm:spPr/>
      <dgm:t>
        <a:bodyPr/>
        <a:lstStyle/>
        <a:p>
          <a:endParaRPr lang="en-US"/>
        </a:p>
      </dgm:t>
    </dgm:pt>
    <dgm:pt modelId="{B4B6EF21-E7A3-4F17-ACD1-9DA49B1F5D5E}">
      <dgm:prSet custT="1"/>
      <dgm:spPr/>
      <dgm:t>
        <a:bodyPr/>
        <a:lstStyle/>
        <a:p>
          <a:pPr algn="ctr"/>
          <a:r>
            <a:rPr lang="it-IT" sz="1600" u="sng" dirty="0"/>
            <a:t>ART. 282ter C.P.P.</a:t>
          </a:r>
          <a:endParaRPr lang="en-US" sz="1600" dirty="0"/>
        </a:p>
      </dgm:t>
    </dgm:pt>
    <dgm:pt modelId="{B96078B3-979D-427A-A118-D2388B06FE9E}" type="parTrans" cxnId="{BA2ADFA9-675E-46E4-BEE4-AFFF436C342F}">
      <dgm:prSet/>
      <dgm:spPr/>
      <dgm:t>
        <a:bodyPr/>
        <a:lstStyle/>
        <a:p>
          <a:endParaRPr lang="en-US"/>
        </a:p>
      </dgm:t>
    </dgm:pt>
    <dgm:pt modelId="{148E9602-2BC1-47EB-9945-D18F37F20D29}" type="sibTrans" cxnId="{BA2ADFA9-675E-46E4-BEE4-AFFF436C342F}">
      <dgm:prSet/>
      <dgm:spPr/>
      <dgm:t>
        <a:bodyPr/>
        <a:lstStyle/>
        <a:p>
          <a:endParaRPr lang="en-US"/>
        </a:p>
      </dgm:t>
    </dgm:pt>
    <dgm:pt modelId="{9581B311-51FA-41F4-95F7-E7977DA96F8C}">
      <dgm:prSet custT="1"/>
      <dgm:spPr/>
      <dgm:t>
        <a:bodyPr/>
        <a:lstStyle/>
        <a:p>
          <a:pPr algn="ctr"/>
          <a:r>
            <a:rPr lang="it-IT" sz="1600" u="sng" dirty="0"/>
            <a:t>ART. 282quater C.P.P.</a:t>
          </a:r>
          <a:endParaRPr lang="en-US" sz="500" dirty="0"/>
        </a:p>
      </dgm:t>
    </dgm:pt>
    <dgm:pt modelId="{E4CBDDCA-2697-4A45-B6B2-FA3DC2B15FDC}" type="parTrans" cxnId="{BEF3F306-1FF7-4437-B525-2FD5D2DEB9A4}">
      <dgm:prSet/>
      <dgm:spPr/>
      <dgm:t>
        <a:bodyPr/>
        <a:lstStyle/>
        <a:p>
          <a:endParaRPr lang="en-US"/>
        </a:p>
      </dgm:t>
    </dgm:pt>
    <dgm:pt modelId="{A669FA02-5037-4D67-B3A7-E0C267D57F25}" type="sibTrans" cxnId="{BEF3F306-1FF7-4437-B525-2FD5D2DEB9A4}">
      <dgm:prSet/>
      <dgm:spPr/>
      <dgm:t>
        <a:bodyPr/>
        <a:lstStyle/>
        <a:p>
          <a:endParaRPr lang="en-US"/>
        </a:p>
      </dgm:t>
    </dgm:pt>
    <dgm:pt modelId="{CD086471-E2E3-4690-9759-E7ED04E18A5A}">
      <dgm:prSet custT="1"/>
      <dgm:spPr/>
      <dgm:t>
        <a:bodyPr/>
        <a:lstStyle/>
        <a:p>
          <a:r>
            <a:rPr lang="it-IT" sz="1400" u="sng" dirty="0"/>
            <a:t>Reato permanente:</a:t>
          </a:r>
          <a:r>
            <a:rPr lang="it-IT" sz="1400" dirty="0"/>
            <a:t> gli </a:t>
          </a:r>
          <a:r>
            <a:rPr lang="it-IT" sz="1400" i="1" dirty="0"/>
            <a:t>effetti antigiuridici</a:t>
          </a:r>
          <a:r>
            <a:rPr lang="it-IT" sz="1400" dirty="0"/>
            <a:t> permangono oltre l’evento; la prescrizione inizia a decorrere (</a:t>
          </a:r>
          <a:r>
            <a:rPr lang="it-IT" sz="1400" i="1" dirty="0" err="1"/>
            <a:t>dies</a:t>
          </a:r>
          <a:r>
            <a:rPr lang="it-IT" sz="1400" i="1" dirty="0"/>
            <a:t> a quo) </a:t>
          </a:r>
          <a:r>
            <a:rPr lang="it-IT" sz="1400" dirty="0"/>
            <a:t>da quando cessa la permanenza (art. 158 c.p.)</a:t>
          </a:r>
          <a:endParaRPr lang="en-US" sz="1400" dirty="0"/>
        </a:p>
      </dgm:t>
    </dgm:pt>
    <dgm:pt modelId="{1140EC73-6CAD-4EA5-8A83-64B5A2B99A39}" type="parTrans" cxnId="{B1E98CCB-1021-4EAC-8B9C-2AB8FDAB701F}">
      <dgm:prSet/>
      <dgm:spPr/>
      <dgm:t>
        <a:bodyPr/>
        <a:lstStyle/>
        <a:p>
          <a:endParaRPr lang="en-US"/>
        </a:p>
      </dgm:t>
    </dgm:pt>
    <dgm:pt modelId="{58B154AE-6A80-43A6-8584-E5E46ADB8A81}" type="sibTrans" cxnId="{B1E98CCB-1021-4EAC-8B9C-2AB8FDAB701F}">
      <dgm:prSet/>
      <dgm:spPr/>
      <dgm:t>
        <a:bodyPr/>
        <a:lstStyle/>
        <a:p>
          <a:endParaRPr lang="en-US"/>
        </a:p>
      </dgm:t>
    </dgm:pt>
    <dgm:pt modelId="{E78F7DEF-0BEB-457C-8BBC-10B735E66D81}">
      <dgm:prSet custT="1"/>
      <dgm:spPr/>
      <dgm:t>
        <a:bodyPr/>
        <a:lstStyle/>
        <a:p>
          <a:r>
            <a:rPr lang="it-IT" sz="1600" u="sng" dirty="0"/>
            <a:t>Dolo generico</a:t>
          </a:r>
          <a:r>
            <a:rPr lang="it-IT" sz="1600" dirty="0"/>
            <a:t>: coscienza e volontà di sottrarsi agli obblighi, nel comma 2, consapevolezza dello stato di bisogno.</a:t>
          </a:r>
          <a:endParaRPr lang="en-US" sz="1600" dirty="0"/>
        </a:p>
      </dgm:t>
    </dgm:pt>
    <dgm:pt modelId="{15BA739F-0451-4190-989C-B5B2E53350B0}" type="parTrans" cxnId="{52F955C9-DC5A-40B0-B8F4-A1E4840F7ED0}">
      <dgm:prSet/>
      <dgm:spPr/>
      <dgm:t>
        <a:bodyPr/>
        <a:lstStyle/>
        <a:p>
          <a:endParaRPr lang="en-US"/>
        </a:p>
      </dgm:t>
    </dgm:pt>
    <dgm:pt modelId="{CBA2BF46-E42E-4E3D-8FC0-94721B93D6FA}" type="sibTrans" cxnId="{52F955C9-DC5A-40B0-B8F4-A1E4840F7ED0}">
      <dgm:prSet/>
      <dgm:spPr/>
      <dgm:t>
        <a:bodyPr/>
        <a:lstStyle/>
        <a:p>
          <a:endParaRPr lang="en-US"/>
        </a:p>
      </dgm:t>
    </dgm:pt>
    <dgm:pt modelId="{017A6DDC-B9AA-4BBC-96FC-978B95F11073}" type="pres">
      <dgm:prSet presAssocID="{70BED27E-699B-430C-BF4F-70E15FBD6164}" presName="linear" presStyleCnt="0">
        <dgm:presLayoutVars>
          <dgm:animLvl val="lvl"/>
          <dgm:resizeHandles val="exact"/>
        </dgm:presLayoutVars>
      </dgm:prSet>
      <dgm:spPr/>
    </dgm:pt>
    <dgm:pt modelId="{2932080D-BDBF-4940-BEFC-6F802A70BC8B}" type="pres">
      <dgm:prSet presAssocID="{D716AAF5-1F24-42FD-9F28-B82B9BBCE026}" presName="parentText" presStyleLbl="node1" presStyleIdx="0" presStyleCnt="5">
        <dgm:presLayoutVars>
          <dgm:chMax val="0"/>
          <dgm:bulletEnabled val="1"/>
        </dgm:presLayoutVars>
      </dgm:prSet>
      <dgm:spPr/>
    </dgm:pt>
    <dgm:pt modelId="{BC1110F5-87E8-4026-B420-03F6205800E9}" type="pres">
      <dgm:prSet presAssocID="{32CC6E74-A450-4C01-98BD-54067BBD7331}" presName="spacer" presStyleCnt="0"/>
      <dgm:spPr/>
    </dgm:pt>
    <dgm:pt modelId="{F15AAD97-5107-4A79-8EBD-A519A0F58DD5}" type="pres">
      <dgm:prSet presAssocID="{B4B6EF21-E7A3-4F17-ACD1-9DA49B1F5D5E}" presName="parentText" presStyleLbl="node1" presStyleIdx="1" presStyleCnt="5">
        <dgm:presLayoutVars>
          <dgm:chMax val="0"/>
          <dgm:bulletEnabled val="1"/>
        </dgm:presLayoutVars>
      </dgm:prSet>
      <dgm:spPr/>
    </dgm:pt>
    <dgm:pt modelId="{1B007456-51B8-4F72-B605-DC9E6F2FE143}" type="pres">
      <dgm:prSet presAssocID="{148E9602-2BC1-47EB-9945-D18F37F20D29}" presName="spacer" presStyleCnt="0"/>
      <dgm:spPr/>
    </dgm:pt>
    <dgm:pt modelId="{FCFD0340-5C74-4F26-81B5-2E01291BDDFA}" type="pres">
      <dgm:prSet presAssocID="{9581B311-51FA-41F4-95F7-E7977DA96F8C}" presName="parentText" presStyleLbl="node1" presStyleIdx="2" presStyleCnt="5">
        <dgm:presLayoutVars>
          <dgm:chMax val="0"/>
          <dgm:bulletEnabled val="1"/>
        </dgm:presLayoutVars>
      </dgm:prSet>
      <dgm:spPr/>
    </dgm:pt>
    <dgm:pt modelId="{5CC8D7FC-1913-47B5-BE87-99FCE035C86A}" type="pres">
      <dgm:prSet presAssocID="{A669FA02-5037-4D67-B3A7-E0C267D57F25}" presName="spacer" presStyleCnt="0"/>
      <dgm:spPr/>
    </dgm:pt>
    <dgm:pt modelId="{1A344B68-8BCB-441F-B27B-DAA93FB8C9D1}" type="pres">
      <dgm:prSet presAssocID="{CD086471-E2E3-4690-9759-E7ED04E18A5A}" presName="parentText" presStyleLbl="node1" presStyleIdx="3" presStyleCnt="5" custLinFactY="6217" custLinFactNeighborX="-4488" custLinFactNeighborY="100000">
        <dgm:presLayoutVars>
          <dgm:chMax val="0"/>
          <dgm:bulletEnabled val="1"/>
        </dgm:presLayoutVars>
      </dgm:prSet>
      <dgm:spPr/>
    </dgm:pt>
    <dgm:pt modelId="{66D6BD42-DF01-4474-B2DC-87E9404401F5}" type="pres">
      <dgm:prSet presAssocID="{58B154AE-6A80-43A6-8584-E5E46ADB8A81}" presName="spacer" presStyleCnt="0"/>
      <dgm:spPr/>
    </dgm:pt>
    <dgm:pt modelId="{28C33796-6595-4111-ADDF-73E38B2E52DA}" type="pres">
      <dgm:prSet presAssocID="{E78F7DEF-0BEB-457C-8BBC-10B735E66D81}" presName="parentText" presStyleLbl="node1" presStyleIdx="4" presStyleCnt="5" custLinFactNeighborX="-29022" custLinFactNeighborY="36880">
        <dgm:presLayoutVars>
          <dgm:chMax val="0"/>
          <dgm:bulletEnabled val="1"/>
        </dgm:presLayoutVars>
      </dgm:prSet>
      <dgm:spPr/>
    </dgm:pt>
  </dgm:ptLst>
  <dgm:cxnLst>
    <dgm:cxn modelId="{BEF3F306-1FF7-4437-B525-2FD5D2DEB9A4}" srcId="{70BED27E-699B-430C-BF4F-70E15FBD6164}" destId="{9581B311-51FA-41F4-95F7-E7977DA96F8C}" srcOrd="2" destOrd="0" parTransId="{E4CBDDCA-2697-4A45-B6B2-FA3DC2B15FDC}" sibTransId="{A669FA02-5037-4D67-B3A7-E0C267D57F25}"/>
    <dgm:cxn modelId="{8669741B-0935-46E8-B379-D470C4989727}" type="presOf" srcId="{B4B6EF21-E7A3-4F17-ACD1-9DA49B1F5D5E}" destId="{F15AAD97-5107-4A79-8EBD-A519A0F58DD5}" srcOrd="0" destOrd="0" presId="urn:microsoft.com/office/officeart/2005/8/layout/vList2"/>
    <dgm:cxn modelId="{FFB06434-44A7-4C66-94BF-473FE62D343B}" type="presOf" srcId="{E78F7DEF-0BEB-457C-8BBC-10B735E66D81}" destId="{28C33796-6595-4111-ADDF-73E38B2E52DA}" srcOrd="0" destOrd="0" presId="urn:microsoft.com/office/officeart/2005/8/layout/vList2"/>
    <dgm:cxn modelId="{B50AC236-75F2-4567-9B01-1785BDB5746E}" type="presOf" srcId="{9581B311-51FA-41F4-95F7-E7977DA96F8C}" destId="{FCFD0340-5C74-4F26-81B5-2E01291BDDFA}" srcOrd="0" destOrd="0" presId="urn:microsoft.com/office/officeart/2005/8/layout/vList2"/>
    <dgm:cxn modelId="{2B7F963E-D430-407E-B281-B603D1705E22}" srcId="{70BED27E-699B-430C-BF4F-70E15FBD6164}" destId="{D716AAF5-1F24-42FD-9F28-B82B9BBCE026}" srcOrd="0" destOrd="0" parTransId="{9F2BB5A4-C302-416C-8FBB-BA5791650A54}" sibTransId="{32CC6E74-A450-4C01-98BD-54067BBD7331}"/>
    <dgm:cxn modelId="{D170A46C-76B4-4CC7-9CDC-67FCB0032AB7}" type="presOf" srcId="{D716AAF5-1F24-42FD-9F28-B82B9BBCE026}" destId="{2932080D-BDBF-4940-BEFC-6F802A70BC8B}" srcOrd="0" destOrd="0" presId="urn:microsoft.com/office/officeart/2005/8/layout/vList2"/>
    <dgm:cxn modelId="{F35DC76F-4815-422F-BDD2-86AB0EE1563C}" type="presOf" srcId="{70BED27E-699B-430C-BF4F-70E15FBD6164}" destId="{017A6DDC-B9AA-4BBC-96FC-978B95F11073}" srcOrd="0" destOrd="0" presId="urn:microsoft.com/office/officeart/2005/8/layout/vList2"/>
    <dgm:cxn modelId="{BA2ADFA9-675E-46E4-BEE4-AFFF436C342F}" srcId="{70BED27E-699B-430C-BF4F-70E15FBD6164}" destId="{B4B6EF21-E7A3-4F17-ACD1-9DA49B1F5D5E}" srcOrd="1" destOrd="0" parTransId="{B96078B3-979D-427A-A118-D2388B06FE9E}" sibTransId="{148E9602-2BC1-47EB-9945-D18F37F20D29}"/>
    <dgm:cxn modelId="{F86B3DB9-62B4-44EC-B17E-E728157A7BC8}" type="presOf" srcId="{CD086471-E2E3-4690-9759-E7ED04E18A5A}" destId="{1A344B68-8BCB-441F-B27B-DAA93FB8C9D1}" srcOrd="0" destOrd="0" presId="urn:microsoft.com/office/officeart/2005/8/layout/vList2"/>
    <dgm:cxn modelId="{52F955C9-DC5A-40B0-B8F4-A1E4840F7ED0}" srcId="{70BED27E-699B-430C-BF4F-70E15FBD6164}" destId="{E78F7DEF-0BEB-457C-8BBC-10B735E66D81}" srcOrd="4" destOrd="0" parTransId="{15BA739F-0451-4190-989C-B5B2E53350B0}" sibTransId="{CBA2BF46-E42E-4E3D-8FC0-94721B93D6FA}"/>
    <dgm:cxn modelId="{B1E98CCB-1021-4EAC-8B9C-2AB8FDAB701F}" srcId="{70BED27E-699B-430C-BF4F-70E15FBD6164}" destId="{CD086471-E2E3-4690-9759-E7ED04E18A5A}" srcOrd="3" destOrd="0" parTransId="{1140EC73-6CAD-4EA5-8A83-64B5A2B99A39}" sibTransId="{58B154AE-6A80-43A6-8584-E5E46ADB8A81}"/>
    <dgm:cxn modelId="{C1324EF8-4025-448E-998C-D45A4483C5B2}" type="presParOf" srcId="{017A6DDC-B9AA-4BBC-96FC-978B95F11073}" destId="{2932080D-BDBF-4940-BEFC-6F802A70BC8B}" srcOrd="0" destOrd="0" presId="urn:microsoft.com/office/officeart/2005/8/layout/vList2"/>
    <dgm:cxn modelId="{635ECADF-8449-46BB-AE5E-3831C60AB479}" type="presParOf" srcId="{017A6DDC-B9AA-4BBC-96FC-978B95F11073}" destId="{BC1110F5-87E8-4026-B420-03F6205800E9}" srcOrd="1" destOrd="0" presId="urn:microsoft.com/office/officeart/2005/8/layout/vList2"/>
    <dgm:cxn modelId="{A5FA9A04-BAA8-4802-B103-E6C5AFB7EFB7}" type="presParOf" srcId="{017A6DDC-B9AA-4BBC-96FC-978B95F11073}" destId="{F15AAD97-5107-4A79-8EBD-A519A0F58DD5}" srcOrd="2" destOrd="0" presId="urn:microsoft.com/office/officeart/2005/8/layout/vList2"/>
    <dgm:cxn modelId="{F2D22C4D-8EC0-438F-84DD-593B55818E45}" type="presParOf" srcId="{017A6DDC-B9AA-4BBC-96FC-978B95F11073}" destId="{1B007456-51B8-4F72-B605-DC9E6F2FE143}" srcOrd="3" destOrd="0" presId="urn:microsoft.com/office/officeart/2005/8/layout/vList2"/>
    <dgm:cxn modelId="{2AAD8F67-6D45-4757-B296-CE444ED93ABA}" type="presParOf" srcId="{017A6DDC-B9AA-4BBC-96FC-978B95F11073}" destId="{FCFD0340-5C74-4F26-81B5-2E01291BDDFA}" srcOrd="4" destOrd="0" presId="urn:microsoft.com/office/officeart/2005/8/layout/vList2"/>
    <dgm:cxn modelId="{13BE481B-8689-484B-B044-DF0D7404EF6A}" type="presParOf" srcId="{017A6DDC-B9AA-4BBC-96FC-978B95F11073}" destId="{5CC8D7FC-1913-47B5-BE87-99FCE035C86A}" srcOrd="5" destOrd="0" presId="urn:microsoft.com/office/officeart/2005/8/layout/vList2"/>
    <dgm:cxn modelId="{E4E02EA6-06CD-4242-A5DA-BDCE0597AF62}" type="presParOf" srcId="{017A6DDC-B9AA-4BBC-96FC-978B95F11073}" destId="{1A344B68-8BCB-441F-B27B-DAA93FB8C9D1}" srcOrd="6" destOrd="0" presId="urn:microsoft.com/office/officeart/2005/8/layout/vList2"/>
    <dgm:cxn modelId="{BDD10218-637D-4EFF-94CC-BA78CEE6955B}" type="presParOf" srcId="{017A6DDC-B9AA-4BBC-96FC-978B95F11073}" destId="{66D6BD42-DF01-4474-B2DC-87E9404401F5}" srcOrd="7" destOrd="0" presId="urn:microsoft.com/office/officeart/2005/8/layout/vList2"/>
    <dgm:cxn modelId="{4FB7AF14-4ACC-43A8-9B91-A5050540F54C}" type="presParOf" srcId="{017A6DDC-B9AA-4BBC-96FC-978B95F11073}" destId="{28C33796-6595-4111-ADDF-73E38B2E52D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981E08-D2FE-4B86-9057-687CAA1F2399}" type="doc">
      <dgm:prSet loTypeId="urn:microsoft.com/office/officeart/2005/8/layout/hierarchy1" loCatId="Inbox" qsTypeId="urn:microsoft.com/office/officeart/2005/8/quickstyle/simple1" qsCatId="simple" csTypeId="urn:microsoft.com/office/officeart/2005/8/colors/ColorSchemeForSuggestions" csCatId="other" phldr="1"/>
      <dgm:spPr/>
      <dgm:t>
        <a:bodyPr/>
        <a:lstStyle/>
        <a:p>
          <a:endParaRPr lang="en-US"/>
        </a:p>
      </dgm:t>
    </dgm:pt>
    <dgm:pt modelId="{125BFD8E-7500-4BC5-B1D6-37FBF0B9556C}">
      <dgm:prSet custT="1"/>
      <dgm:spPr/>
      <dgm:t>
        <a:bodyPr/>
        <a:lstStyle/>
        <a:p>
          <a:r>
            <a:rPr lang="it-IT" sz="1600" u="sng" dirty="0"/>
            <a:t>Imputato:</a:t>
          </a:r>
        </a:p>
        <a:p>
          <a:r>
            <a:rPr lang="it-IT" sz="1600" dirty="0"/>
            <a:t>Padre convivente</a:t>
          </a:r>
          <a:endParaRPr lang="en-US" sz="1600" dirty="0"/>
        </a:p>
      </dgm:t>
    </dgm:pt>
    <dgm:pt modelId="{BC18C85D-030E-485D-93EE-DF5C635EE150}" type="parTrans" cxnId="{F6FA286D-FE45-4C7F-B534-B4687937CCC6}">
      <dgm:prSet/>
      <dgm:spPr/>
      <dgm:t>
        <a:bodyPr/>
        <a:lstStyle/>
        <a:p>
          <a:endParaRPr lang="en-US"/>
        </a:p>
      </dgm:t>
    </dgm:pt>
    <dgm:pt modelId="{6D4983CF-2371-42AC-AA44-A716BAB827FA}" type="sibTrans" cxnId="{F6FA286D-FE45-4C7F-B534-B4687937CCC6}">
      <dgm:prSet/>
      <dgm:spPr/>
      <dgm:t>
        <a:bodyPr/>
        <a:lstStyle/>
        <a:p>
          <a:endParaRPr lang="en-US"/>
        </a:p>
      </dgm:t>
    </dgm:pt>
    <dgm:pt modelId="{0B298430-57FC-425D-8413-9665F1836F1C}">
      <dgm:prSet custT="1"/>
      <dgm:spPr/>
      <dgm:t>
        <a:bodyPr/>
        <a:lstStyle/>
        <a:p>
          <a:pPr>
            <a:spcAft>
              <a:spcPts val="0"/>
            </a:spcAft>
          </a:pPr>
          <a:r>
            <a:rPr lang="it-IT" sz="1400" u="sng" dirty="0"/>
            <a:t>Persona offesa:</a:t>
          </a:r>
        </a:p>
        <a:p>
          <a:pPr>
            <a:spcAft>
              <a:spcPts val="0"/>
            </a:spcAft>
          </a:pPr>
          <a:r>
            <a:rPr lang="it-IT" sz="1400" dirty="0"/>
            <a:t> </a:t>
          </a:r>
          <a:r>
            <a:rPr lang="it-IT" sz="1600" dirty="0"/>
            <a:t>Figlia convivente </a:t>
          </a:r>
        </a:p>
        <a:p>
          <a:pPr>
            <a:spcAft>
              <a:spcPts val="0"/>
            </a:spcAft>
          </a:pPr>
          <a:r>
            <a:rPr lang="it-IT" sz="1400" dirty="0"/>
            <a:t>( dai 4 ai 16 anni)</a:t>
          </a:r>
          <a:endParaRPr lang="en-US" sz="1400" dirty="0"/>
        </a:p>
      </dgm:t>
    </dgm:pt>
    <dgm:pt modelId="{DFE2322C-B413-4B60-8808-EC4CEC06386E}" type="parTrans" cxnId="{2D784B6B-1A9D-47A9-B8DE-F6EC775C2445}">
      <dgm:prSet/>
      <dgm:spPr/>
      <dgm:t>
        <a:bodyPr/>
        <a:lstStyle/>
        <a:p>
          <a:endParaRPr lang="en-US"/>
        </a:p>
      </dgm:t>
    </dgm:pt>
    <dgm:pt modelId="{5411E48A-945A-4691-B8EB-D168493521D6}" type="sibTrans" cxnId="{2D784B6B-1A9D-47A9-B8DE-F6EC775C2445}">
      <dgm:prSet/>
      <dgm:spPr/>
      <dgm:t>
        <a:bodyPr/>
        <a:lstStyle/>
        <a:p>
          <a:endParaRPr lang="en-US"/>
        </a:p>
      </dgm:t>
    </dgm:pt>
    <dgm:pt modelId="{171DD133-7990-40E8-BD83-5E609AD24A90}">
      <dgm:prSet custT="1"/>
      <dgm:spPr/>
      <dgm:t>
        <a:bodyPr/>
        <a:lstStyle/>
        <a:p>
          <a:pPr>
            <a:spcAft>
              <a:spcPts val="0"/>
            </a:spcAft>
          </a:pPr>
          <a:r>
            <a:rPr lang="it-IT" sz="1400" u="sng" dirty="0"/>
            <a:t>Familiari conviventi</a:t>
          </a:r>
          <a:r>
            <a:rPr lang="it-IT" sz="1400" dirty="0"/>
            <a:t>:</a:t>
          </a:r>
        </a:p>
        <a:p>
          <a:pPr>
            <a:spcAft>
              <a:spcPts val="0"/>
            </a:spcAft>
          </a:pPr>
          <a:endParaRPr lang="it-IT" sz="800" dirty="0"/>
        </a:p>
        <a:p>
          <a:pPr>
            <a:spcAft>
              <a:spcPts val="0"/>
            </a:spcAft>
          </a:pPr>
          <a:r>
            <a:rPr lang="it-IT" sz="1400" dirty="0"/>
            <a:t> </a:t>
          </a:r>
          <a:r>
            <a:rPr lang="it-IT" sz="1600" dirty="0"/>
            <a:t>fratello, madre </a:t>
          </a:r>
          <a:endParaRPr lang="en-US" sz="1600" dirty="0"/>
        </a:p>
      </dgm:t>
    </dgm:pt>
    <dgm:pt modelId="{5E7A17F0-6E07-4778-B6CD-A844A19B9CD0}" type="parTrans" cxnId="{FDD0F6E8-31C5-4871-85CC-3B6215A8CABB}">
      <dgm:prSet/>
      <dgm:spPr/>
      <dgm:t>
        <a:bodyPr/>
        <a:lstStyle/>
        <a:p>
          <a:endParaRPr lang="en-US"/>
        </a:p>
      </dgm:t>
    </dgm:pt>
    <dgm:pt modelId="{CD1B0187-5092-452B-A81E-6D58F45B5EC5}" type="sibTrans" cxnId="{FDD0F6E8-31C5-4871-85CC-3B6215A8CABB}">
      <dgm:prSet/>
      <dgm:spPr/>
      <dgm:t>
        <a:bodyPr/>
        <a:lstStyle/>
        <a:p>
          <a:endParaRPr lang="en-US"/>
        </a:p>
      </dgm:t>
    </dgm:pt>
    <dgm:pt modelId="{C7D0748E-5088-4763-A330-D749B603E67B}">
      <dgm:prSet custT="1"/>
      <dgm:spPr/>
      <dgm:t>
        <a:bodyPr/>
        <a:lstStyle/>
        <a:p>
          <a:r>
            <a:rPr lang="it-IT" sz="1600" u="sng" dirty="0"/>
            <a:t>Imputazione:</a:t>
          </a:r>
          <a:endParaRPr lang="en-US" sz="1600" dirty="0"/>
        </a:p>
      </dgm:t>
    </dgm:pt>
    <dgm:pt modelId="{2E6FABCB-437F-414C-9613-599EEFC3D146}" type="parTrans" cxnId="{CBC63016-DC74-4AF3-B07E-A8AD1450499E}">
      <dgm:prSet/>
      <dgm:spPr/>
      <dgm:t>
        <a:bodyPr/>
        <a:lstStyle/>
        <a:p>
          <a:endParaRPr lang="en-US"/>
        </a:p>
      </dgm:t>
    </dgm:pt>
    <dgm:pt modelId="{AE989464-137E-45E2-B9F8-CB884D8DE439}" type="sibTrans" cxnId="{CBC63016-DC74-4AF3-B07E-A8AD1450499E}">
      <dgm:prSet/>
      <dgm:spPr/>
      <dgm:t>
        <a:bodyPr/>
        <a:lstStyle/>
        <a:p>
          <a:endParaRPr lang="en-US"/>
        </a:p>
      </dgm:t>
    </dgm:pt>
    <dgm:pt modelId="{944E401B-8288-487D-AD05-AE57CB6612D3}">
      <dgm:prSet custT="1"/>
      <dgm:spPr/>
      <dgm:t>
        <a:bodyPr/>
        <a:lstStyle/>
        <a:p>
          <a:pPr>
            <a:spcAft>
              <a:spcPts val="0"/>
            </a:spcAft>
          </a:pPr>
          <a:r>
            <a:rPr lang="it-IT" sz="1600" dirty="0"/>
            <a:t>Capo a) </a:t>
          </a:r>
        </a:p>
        <a:p>
          <a:pPr>
            <a:spcAft>
              <a:spcPts val="0"/>
            </a:spcAft>
          </a:pPr>
          <a:r>
            <a:rPr lang="it-IT" sz="1600" dirty="0"/>
            <a:t>art. 572 c.p.</a:t>
          </a:r>
          <a:endParaRPr lang="en-US" sz="1600" dirty="0"/>
        </a:p>
      </dgm:t>
    </dgm:pt>
    <dgm:pt modelId="{5E37B835-6222-4739-939B-5147931CAA79}" type="parTrans" cxnId="{4F918232-F1B0-4545-A7B7-8570BFB8720E}">
      <dgm:prSet/>
      <dgm:spPr/>
      <dgm:t>
        <a:bodyPr/>
        <a:lstStyle/>
        <a:p>
          <a:endParaRPr lang="en-US"/>
        </a:p>
      </dgm:t>
    </dgm:pt>
    <dgm:pt modelId="{E34324FF-8B25-4044-A547-E2740FDA1BE9}" type="sibTrans" cxnId="{4F918232-F1B0-4545-A7B7-8570BFB8720E}">
      <dgm:prSet/>
      <dgm:spPr/>
      <dgm:t>
        <a:bodyPr/>
        <a:lstStyle/>
        <a:p>
          <a:endParaRPr lang="en-US"/>
        </a:p>
      </dgm:t>
    </dgm:pt>
    <dgm:pt modelId="{4368BDF7-E0EC-4CF6-BB7A-8EE97854C4CF}">
      <dgm:prSet custT="1"/>
      <dgm:spPr/>
      <dgm:t>
        <a:bodyPr/>
        <a:lstStyle/>
        <a:p>
          <a:pPr>
            <a:spcAft>
              <a:spcPts val="0"/>
            </a:spcAft>
          </a:pPr>
          <a:r>
            <a:rPr lang="it-IT" sz="1600" dirty="0"/>
            <a:t>Capo b) </a:t>
          </a:r>
        </a:p>
        <a:p>
          <a:pPr>
            <a:spcAft>
              <a:spcPts val="0"/>
            </a:spcAft>
          </a:pPr>
          <a:r>
            <a:rPr lang="it-IT" sz="1400" dirty="0"/>
            <a:t>artt. 609bis, 609ter, 609quater c.p.</a:t>
          </a:r>
          <a:endParaRPr lang="en-US" sz="1400" dirty="0"/>
        </a:p>
      </dgm:t>
    </dgm:pt>
    <dgm:pt modelId="{F6371201-8187-4127-812A-1E3C04286511}" type="parTrans" cxnId="{645D752B-81B2-4F6B-AE8A-466EFB8BE058}">
      <dgm:prSet/>
      <dgm:spPr/>
      <dgm:t>
        <a:bodyPr/>
        <a:lstStyle/>
        <a:p>
          <a:endParaRPr lang="en-US"/>
        </a:p>
      </dgm:t>
    </dgm:pt>
    <dgm:pt modelId="{B0CD9052-DA23-4763-A798-7917F57EE78C}" type="sibTrans" cxnId="{645D752B-81B2-4F6B-AE8A-466EFB8BE058}">
      <dgm:prSet/>
      <dgm:spPr/>
      <dgm:t>
        <a:bodyPr/>
        <a:lstStyle/>
        <a:p>
          <a:endParaRPr lang="en-US"/>
        </a:p>
      </dgm:t>
    </dgm:pt>
    <dgm:pt modelId="{EB318F16-6C5E-4552-B3FD-EB0A2C962010}" type="pres">
      <dgm:prSet presAssocID="{C6981E08-D2FE-4B86-9057-687CAA1F2399}" presName="hierChild1" presStyleCnt="0">
        <dgm:presLayoutVars>
          <dgm:chPref val="1"/>
          <dgm:dir/>
          <dgm:animOne val="branch"/>
          <dgm:animLvl val="lvl"/>
          <dgm:resizeHandles/>
        </dgm:presLayoutVars>
      </dgm:prSet>
      <dgm:spPr/>
    </dgm:pt>
    <dgm:pt modelId="{3D3286DE-DF82-4C31-BEBA-D2638342CB5D}" type="pres">
      <dgm:prSet presAssocID="{125BFD8E-7500-4BC5-B1D6-37FBF0B9556C}" presName="hierRoot1" presStyleCnt="0"/>
      <dgm:spPr/>
    </dgm:pt>
    <dgm:pt modelId="{85BCAF40-0DBF-4488-990F-A1AE12DEEBCD}" type="pres">
      <dgm:prSet presAssocID="{125BFD8E-7500-4BC5-B1D6-37FBF0B9556C}" presName="composite" presStyleCnt="0"/>
      <dgm:spPr/>
    </dgm:pt>
    <dgm:pt modelId="{20271B52-742A-422C-B026-797147FE0544}" type="pres">
      <dgm:prSet presAssocID="{125BFD8E-7500-4BC5-B1D6-37FBF0B9556C}" presName="background" presStyleLbl="node0" presStyleIdx="0" presStyleCnt="4"/>
      <dgm:spPr/>
    </dgm:pt>
    <dgm:pt modelId="{3C2B9CD2-9854-4E78-82A6-BBC557097116}" type="pres">
      <dgm:prSet presAssocID="{125BFD8E-7500-4BC5-B1D6-37FBF0B9556C}" presName="text" presStyleLbl="fgAcc0" presStyleIdx="0" presStyleCnt="4">
        <dgm:presLayoutVars>
          <dgm:chPref val="3"/>
        </dgm:presLayoutVars>
      </dgm:prSet>
      <dgm:spPr/>
    </dgm:pt>
    <dgm:pt modelId="{E1BA03C7-AB37-4EB8-B050-FD538D25A109}" type="pres">
      <dgm:prSet presAssocID="{125BFD8E-7500-4BC5-B1D6-37FBF0B9556C}" presName="hierChild2" presStyleCnt="0"/>
      <dgm:spPr/>
    </dgm:pt>
    <dgm:pt modelId="{799281BD-5F36-4C3E-9DAE-2B3E5D52617C}" type="pres">
      <dgm:prSet presAssocID="{0B298430-57FC-425D-8413-9665F1836F1C}" presName="hierRoot1" presStyleCnt="0"/>
      <dgm:spPr/>
    </dgm:pt>
    <dgm:pt modelId="{F27757CD-521B-471F-AA9F-9CE50CB4D0CF}" type="pres">
      <dgm:prSet presAssocID="{0B298430-57FC-425D-8413-9665F1836F1C}" presName="composite" presStyleCnt="0"/>
      <dgm:spPr/>
    </dgm:pt>
    <dgm:pt modelId="{727DE592-7208-47C7-9F03-EFFAF1B56C52}" type="pres">
      <dgm:prSet presAssocID="{0B298430-57FC-425D-8413-9665F1836F1C}" presName="background" presStyleLbl="node0" presStyleIdx="1" presStyleCnt="4"/>
      <dgm:spPr/>
    </dgm:pt>
    <dgm:pt modelId="{C0165407-F510-4555-A48C-5B939AA55369}" type="pres">
      <dgm:prSet presAssocID="{0B298430-57FC-425D-8413-9665F1836F1C}" presName="text" presStyleLbl="fgAcc0" presStyleIdx="1" presStyleCnt="4">
        <dgm:presLayoutVars>
          <dgm:chPref val="3"/>
        </dgm:presLayoutVars>
      </dgm:prSet>
      <dgm:spPr/>
    </dgm:pt>
    <dgm:pt modelId="{895F4E75-2214-4836-8F5D-89DB5F85D7AE}" type="pres">
      <dgm:prSet presAssocID="{0B298430-57FC-425D-8413-9665F1836F1C}" presName="hierChild2" presStyleCnt="0"/>
      <dgm:spPr/>
    </dgm:pt>
    <dgm:pt modelId="{61D0C167-367E-407D-8333-4E46CA1CACFE}" type="pres">
      <dgm:prSet presAssocID="{171DD133-7990-40E8-BD83-5E609AD24A90}" presName="hierRoot1" presStyleCnt="0"/>
      <dgm:spPr/>
    </dgm:pt>
    <dgm:pt modelId="{1B9F279A-DF3E-4C4E-885C-86D1AA36A5AE}" type="pres">
      <dgm:prSet presAssocID="{171DD133-7990-40E8-BD83-5E609AD24A90}" presName="composite" presStyleCnt="0"/>
      <dgm:spPr/>
    </dgm:pt>
    <dgm:pt modelId="{D7B40250-8C58-4CAA-8BF3-C2EEFD5E68B6}" type="pres">
      <dgm:prSet presAssocID="{171DD133-7990-40E8-BD83-5E609AD24A90}" presName="background" presStyleLbl="node0" presStyleIdx="2" presStyleCnt="4"/>
      <dgm:spPr/>
    </dgm:pt>
    <dgm:pt modelId="{73E5AD28-286F-49E2-A27C-184026958B34}" type="pres">
      <dgm:prSet presAssocID="{171DD133-7990-40E8-BD83-5E609AD24A90}" presName="text" presStyleLbl="fgAcc0" presStyleIdx="2" presStyleCnt="4">
        <dgm:presLayoutVars>
          <dgm:chPref val="3"/>
        </dgm:presLayoutVars>
      </dgm:prSet>
      <dgm:spPr/>
    </dgm:pt>
    <dgm:pt modelId="{FD372C8E-07AA-4EB2-A80D-478C91A167AF}" type="pres">
      <dgm:prSet presAssocID="{171DD133-7990-40E8-BD83-5E609AD24A90}" presName="hierChild2" presStyleCnt="0"/>
      <dgm:spPr/>
    </dgm:pt>
    <dgm:pt modelId="{EE6B9380-FA3C-42EC-820B-C7D0F6C4891F}" type="pres">
      <dgm:prSet presAssocID="{C7D0748E-5088-4763-A330-D749B603E67B}" presName="hierRoot1" presStyleCnt="0"/>
      <dgm:spPr/>
    </dgm:pt>
    <dgm:pt modelId="{F0D61DA1-CAE4-465F-886C-1C778265C336}" type="pres">
      <dgm:prSet presAssocID="{C7D0748E-5088-4763-A330-D749B603E67B}" presName="composite" presStyleCnt="0"/>
      <dgm:spPr/>
    </dgm:pt>
    <dgm:pt modelId="{4D2D8FC2-AF6C-4557-8F36-0574BD8DB0FB}" type="pres">
      <dgm:prSet presAssocID="{C7D0748E-5088-4763-A330-D749B603E67B}" presName="background" presStyleLbl="node0" presStyleIdx="3" presStyleCnt="4"/>
      <dgm:spPr/>
    </dgm:pt>
    <dgm:pt modelId="{6B8B6E71-C142-4709-8E63-D00E2E0E1D1C}" type="pres">
      <dgm:prSet presAssocID="{C7D0748E-5088-4763-A330-D749B603E67B}" presName="text" presStyleLbl="fgAcc0" presStyleIdx="3" presStyleCnt="4">
        <dgm:presLayoutVars>
          <dgm:chPref val="3"/>
        </dgm:presLayoutVars>
      </dgm:prSet>
      <dgm:spPr/>
    </dgm:pt>
    <dgm:pt modelId="{DA6F87CA-819B-4A01-8359-BC33DA0F7365}" type="pres">
      <dgm:prSet presAssocID="{C7D0748E-5088-4763-A330-D749B603E67B}" presName="hierChild2" presStyleCnt="0"/>
      <dgm:spPr/>
    </dgm:pt>
    <dgm:pt modelId="{3026ABA4-B54D-4590-865B-473A1B5156C7}" type="pres">
      <dgm:prSet presAssocID="{5E37B835-6222-4739-939B-5147931CAA79}" presName="Name10" presStyleLbl="parChTrans1D2" presStyleIdx="0" presStyleCnt="2"/>
      <dgm:spPr/>
    </dgm:pt>
    <dgm:pt modelId="{BAB34EE6-46BB-4C44-A8BA-412F501B04F6}" type="pres">
      <dgm:prSet presAssocID="{944E401B-8288-487D-AD05-AE57CB6612D3}" presName="hierRoot2" presStyleCnt="0"/>
      <dgm:spPr/>
    </dgm:pt>
    <dgm:pt modelId="{EBF1528F-2D0F-48F9-A8A8-096600F0F2F3}" type="pres">
      <dgm:prSet presAssocID="{944E401B-8288-487D-AD05-AE57CB6612D3}" presName="composite2" presStyleCnt="0"/>
      <dgm:spPr/>
    </dgm:pt>
    <dgm:pt modelId="{EDA775A6-C7CB-44B5-971C-E70128515A81}" type="pres">
      <dgm:prSet presAssocID="{944E401B-8288-487D-AD05-AE57CB6612D3}" presName="background2" presStyleLbl="node2" presStyleIdx="0" presStyleCnt="2"/>
      <dgm:spPr/>
    </dgm:pt>
    <dgm:pt modelId="{1C206F2A-6AB4-45E7-B50E-FF77CC509F2C}" type="pres">
      <dgm:prSet presAssocID="{944E401B-8288-487D-AD05-AE57CB6612D3}" presName="text2" presStyleLbl="fgAcc2" presStyleIdx="0" presStyleCnt="2">
        <dgm:presLayoutVars>
          <dgm:chPref val="3"/>
        </dgm:presLayoutVars>
      </dgm:prSet>
      <dgm:spPr/>
    </dgm:pt>
    <dgm:pt modelId="{3BF9F8BA-559F-49F0-9824-70E75E3502CA}" type="pres">
      <dgm:prSet presAssocID="{944E401B-8288-487D-AD05-AE57CB6612D3}" presName="hierChild3" presStyleCnt="0"/>
      <dgm:spPr/>
    </dgm:pt>
    <dgm:pt modelId="{08A772E2-B0A6-4422-90CC-35553F736108}" type="pres">
      <dgm:prSet presAssocID="{F6371201-8187-4127-812A-1E3C04286511}" presName="Name10" presStyleLbl="parChTrans1D2" presStyleIdx="1" presStyleCnt="2"/>
      <dgm:spPr/>
    </dgm:pt>
    <dgm:pt modelId="{4221CC23-F05C-4501-8162-7AE09C45D23F}" type="pres">
      <dgm:prSet presAssocID="{4368BDF7-E0EC-4CF6-BB7A-8EE97854C4CF}" presName="hierRoot2" presStyleCnt="0"/>
      <dgm:spPr/>
    </dgm:pt>
    <dgm:pt modelId="{7CD88001-44B1-4A47-8EF4-F3683FE3DAEF}" type="pres">
      <dgm:prSet presAssocID="{4368BDF7-E0EC-4CF6-BB7A-8EE97854C4CF}" presName="composite2" presStyleCnt="0"/>
      <dgm:spPr/>
    </dgm:pt>
    <dgm:pt modelId="{16527C20-8C19-495D-902A-BDEBCF1A2978}" type="pres">
      <dgm:prSet presAssocID="{4368BDF7-E0EC-4CF6-BB7A-8EE97854C4CF}" presName="background2" presStyleLbl="node2" presStyleIdx="1" presStyleCnt="2"/>
      <dgm:spPr/>
    </dgm:pt>
    <dgm:pt modelId="{B33264FC-B36C-4322-986B-B1931EC11C6C}" type="pres">
      <dgm:prSet presAssocID="{4368BDF7-E0EC-4CF6-BB7A-8EE97854C4CF}" presName="text2" presStyleLbl="fgAcc2" presStyleIdx="1" presStyleCnt="2">
        <dgm:presLayoutVars>
          <dgm:chPref val="3"/>
        </dgm:presLayoutVars>
      </dgm:prSet>
      <dgm:spPr/>
    </dgm:pt>
    <dgm:pt modelId="{478EBDB4-6DCC-461F-9183-9F5CC6FB9A3F}" type="pres">
      <dgm:prSet presAssocID="{4368BDF7-E0EC-4CF6-BB7A-8EE97854C4CF}" presName="hierChild3" presStyleCnt="0"/>
      <dgm:spPr/>
    </dgm:pt>
  </dgm:ptLst>
  <dgm:cxnLst>
    <dgm:cxn modelId="{309D360D-B7B4-4CE9-9EAA-EB3043C21162}" type="presOf" srcId="{5E37B835-6222-4739-939B-5147931CAA79}" destId="{3026ABA4-B54D-4590-865B-473A1B5156C7}" srcOrd="0" destOrd="0" presId="urn:microsoft.com/office/officeart/2005/8/layout/hierarchy1"/>
    <dgm:cxn modelId="{CBC63016-DC74-4AF3-B07E-A8AD1450499E}" srcId="{C6981E08-D2FE-4B86-9057-687CAA1F2399}" destId="{C7D0748E-5088-4763-A330-D749B603E67B}" srcOrd="3" destOrd="0" parTransId="{2E6FABCB-437F-414C-9613-599EEFC3D146}" sibTransId="{AE989464-137E-45E2-B9F8-CB884D8DE439}"/>
    <dgm:cxn modelId="{645D752B-81B2-4F6B-AE8A-466EFB8BE058}" srcId="{C7D0748E-5088-4763-A330-D749B603E67B}" destId="{4368BDF7-E0EC-4CF6-BB7A-8EE97854C4CF}" srcOrd="1" destOrd="0" parTransId="{F6371201-8187-4127-812A-1E3C04286511}" sibTransId="{B0CD9052-DA23-4763-A798-7917F57EE78C}"/>
    <dgm:cxn modelId="{4F918232-F1B0-4545-A7B7-8570BFB8720E}" srcId="{C7D0748E-5088-4763-A330-D749B603E67B}" destId="{944E401B-8288-487D-AD05-AE57CB6612D3}" srcOrd="0" destOrd="0" parTransId="{5E37B835-6222-4739-939B-5147931CAA79}" sibTransId="{E34324FF-8B25-4044-A547-E2740FDA1BE9}"/>
    <dgm:cxn modelId="{5C418241-C746-4AD3-B5C8-795C8DF5390D}" type="presOf" srcId="{944E401B-8288-487D-AD05-AE57CB6612D3}" destId="{1C206F2A-6AB4-45E7-B50E-FF77CC509F2C}" srcOrd="0" destOrd="0" presId="urn:microsoft.com/office/officeart/2005/8/layout/hierarchy1"/>
    <dgm:cxn modelId="{4E04D841-60E6-4AD5-9920-52AF40CDA177}" type="presOf" srcId="{4368BDF7-E0EC-4CF6-BB7A-8EE97854C4CF}" destId="{B33264FC-B36C-4322-986B-B1931EC11C6C}" srcOrd="0" destOrd="0" presId="urn:microsoft.com/office/officeart/2005/8/layout/hierarchy1"/>
    <dgm:cxn modelId="{2D784B6B-1A9D-47A9-B8DE-F6EC775C2445}" srcId="{C6981E08-D2FE-4B86-9057-687CAA1F2399}" destId="{0B298430-57FC-425D-8413-9665F1836F1C}" srcOrd="1" destOrd="0" parTransId="{DFE2322C-B413-4B60-8808-EC4CEC06386E}" sibTransId="{5411E48A-945A-4691-B8EB-D168493521D6}"/>
    <dgm:cxn modelId="{F6FA286D-FE45-4C7F-B534-B4687937CCC6}" srcId="{C6981E08-D2FE-4B86-9057-687CAA1F2399}" destId="{125BFD8E-7500-4BC5-B1D6-37FBF0B9556C}" srcOrd="0" destOrd="0" parTransId="{BC18C85D-030E-485D-93EE-DF5C635EE150}" sibTransId="{6D4983CF-2371-42AC-AA44-A716BAB827FA}"/>
    <dgm:cxn modelId="{02FDCB7C-7312-4F1D-B397-2DD7FCD30D2C}" type="presOf" srcId="{C6981E08-D2FE-4B86-9057-687CAA1F2399}" destId="{EB318F16-6C5E-4552-B3FD-EB0A2C962010}" srcOrd="0" destOrd="0" presId="urn:microsoft.com/office/officeart/2005/8/layout/hierarchy1"/>
    <dgm:cxn modelId="{FE2F937D-C40F-46F8-8799-DCB70DC3AE5E}" type="presOf" srcId="{0B298430-57FC-425D-8413-9665F1836F1C}" destId="{C0165407-F510-4555-A48C-5B939AA55369}" srcOrd="0" destOrd="0" presId="urn:microsoft.com/office/officeart/2005/8/layout/hierarchy1"/>
    <dgm:cxn modelId="{51566AA2-EC5C-400F-B22D-3C2B0A9F0681}" type="presOf" srcId="{125BFD8E-7500-4BC5-B1D6-37FBF0B9556C}" destId="{3C2B9CD2-9854-4E78-82A6-BBC557097116}" srcOrd="0" destOrd="0" presId="urn:microsoft.com/office/officeart/2005/8/layout/hierarchy1"/>
    <dgm:cxn modelId="{7B7240A5-4F2E-4F85-9BAA-CA2A41AE072D}" type="presOf" srcId="{F6371201-8187-4127-812A-1E3C04286511}" destId="{08A772E2-B0A6-4422-90CC-35553F736108}" srcOrd="0" destOrd="0" presId="urn:microsoft.com/office/officeart/2005/8/layout/hierarchy1"/>
    <dgm:cxn modelId="{E4BD50C8-CA76-464A-BCA0-61DEEE17AD2D}" type="presOf" srcId="{C7D0748E-5088-4763-A330-D749B603E67B}" destId="{6B8B6E71-C142-4709-8E63-D00E2E0E1D1C}" srcOrd="0" destOrd="0" presId="urn:microsoft.com/office/officeart/2005/8/layout/hierarchy1"/>
    <dgm:cxn modelId="{FDD0F6E8-31C5-4871-85CC-3B6215A8CABB}" srcId="{C6981E08-D2FE-4B86-9057-687CAA1F2399}" destId="{171DD133-7990-40E8-BD83-5E609AD24A90}" srcOrd="2" destOrd="0" parTransId="{5E7A17F0-6E07-4778-B6CD-A844A19B9CD0}" sibTransId="{CD1B0187-5092-452B-A81E-6D58F45B5EC5}"/>
    <dgm:cxn modelId="{B5C87AF8-4DF4-4037-898F-99E23CE7A239}" type="presOf" srcId="{171DD133-7990-40E8-BD83-5E609AD24A90}" destId="{73E5AD28-286F-49E2-A27C-184026958B34}" srcOrd="0" destOrd="0" presId="urn:microsoft.com/office/officeart/2005/8/layout/hierarchy1"/>
    <dgm:cxn modelId="{14C28DBB-0E9A-4865-9183-B7716CE37384}" type="presParOf" srcId="{EB318F16-6C5E-4552-B3FD-EB0A2C962010}" destId="{3D3286DE-DF82-4C31-BEBA-D2638342CB5D}" srcOrd="0" destOrd="0" presId="urn:microsoft.com/office/officeart/2005/8/layout/hierarchy1"/>
    <dgm:cxn modelId="{8E5D8F03-8557-40B8-9502-D2E9F6E0D9DF}" type="presParOf" srcId="{3D3286DE-DF82-4C31-BEBA-D2638342CB5D}" destId="{85BCAF40-0DBF-4488-990F-A1AE12DEEBCD}" srcOrd="0" destOrd="0" presId="urn:microsoft.com/office/officeart/2005/8/layout/hierarchy1"/>
    <dgm:cxn modelId="{84425661-1EF0-424B-AA00-86CC9A94033D}" type="presParOf" srcId="{85BCAF40-0DBF-4488-990F-A1AE12DEEBCD}" destId="{20271B52-742A-422C-B026-797147FE0544}" srcOrd="0" destOrd="0" presId="urn:microsoft.com/office/officeart/2005/8/layout/hierarchy1"/>
    <dgm:cxn modelId="{A6E9E8AA-18AF-4411-9DD1-762439BB801D}" type="presParOf" srcId="{85BCAF40-0DBF-4488-990F-A1AE12DEEBCD}" destId="{3C2B9CD2-9854-4E78-82A6-BBC557097116}" srcOrd="1" destOrd="0" presId="urn:microsoft.com/office/officeart/2005/8/layout/hierarchy1"/>
    <dgm:cxn modelId="{CC8B6BD2-FAC3-4DBB-B412-E23FA9F7A9D2}" type="presParOf" srcId="{3D3286DE-DF82-4C31-BEBA-D2638342CB5D}" destId="{E1BA03C7-AB37-4EB8-B050-FD538D25A109}" srcOrd="1" destOrd="0" presId="urn:microsoft.com/office/officeart/2005/8/layout/hierarchy1"/>
    <dgm:cxn modelId="{76D1ABC2-A2F9-46FA-B9FA-9CCE40C65E97}" type="presParOf" srcId="{EB318F16-6C5E-4552-B3FD-EB0A2C962010}" destId="{799281BD-5F36-4C3E-9DAE-2B3E5D52617C}" srcOrd="1" destOrd="0" presId="urn:microsoft.com/office/officeart/2005/8/layout/hierarchy1"/>
    <dgm:cxn modelId="{2E7B2223-865A-44F5-A7E4-5FDFD7A2F3AA}" type="presParOf" srcId="{799281BD-5F36-4C3E-9DAE-2B3E5D52617C}" destId="{F27757CD-521B-471F-AA9F-9CE50CB4D0CF}" srcOrd="0" destOrd="0" presId="urn:microsoft.com/office/officeart/2005/8/layout/hierarchy1"/>
    <dgm:cxn modelId="{397B8E2D-11C1-40AB-8F80-9AAACF40CB37}" type="presParOf" srcId="{F27757CD-521B-471F-AA9F-9CE50CB4D0CF}" destId="{727DE592-7208-47C7-9F03-EFFAF1B56C52}" srcOrd="0" destOrd="0" presId="urn:microsoft.com/office/officeart/2005/8/layout/hierarchy1"/>
    <dgm:cxn modelId="{A711D665-213F-4B2E-9B5B-58237EE83D5A}" type="presParOf" srcId="{F27757CD-521B-471F-AA9F-9CE50CB4D0CF}" destId="{C0165407-F510-4555-A48C-5B939AA55369}" srcOrd="1" destOrd="0" presId="urn:microsoft.com/office/officeart/2005/8/layout/hierarchy1"/>
    <dgm:cxn modelId="{82FB2F3F-0C31-4B9F-943F-D87F1BD260CA}" type="presParOf" srcId="{799281BD-5F36-4C3E-9DAE-2B3E5D52617C}" destId="{895F4E75-2214-4836-8F5D-89DB5F85D7AE}" srcOrd="1" destOrd="0" presId="urn:microsoft.com/office/officeart/2005/8/layout/hierarchy1"/>
    <dgm:cxn modelId="{2BE704D8-2C9D-4BC6-9D3D-68878D4F290D}" type="presParOf" srcId="{EB318F16-6C5E-4552-B3FD-EB0A2C962010}" destId="{61D0C167-367E-407D-8333-4E46CA1CACFE}" srcOrd="2" destOrd="0" presId="urn:microsoft.com/office/officeart/2005/8/layout/hierarchy1"/>
    <dgm:cxn modelId="{522F9640-1C95-43C5-88D7-ACE3E0CA0B2F}" type="presParOf" srcId="{61D0C167-367E-407D-8333-4E46CA1CACFE}" destId="{1B9F279A-DF3E-4C4E-885C-86D1AA36A5AE}" srcOrd="0" destOrd="0" presId="urn:microsoft.com/office/officeart/2005/8/layout/hierarchy1"/>
    <dgm:cxn modelId="{94D8F08D-7550-4997-B42D-07022AB48B74}" type="presParOf" srcId="{1B9F279A-DF3E-4C4E-885C-86D1AA36A5AE}" destId="{D7B40250-8C58-4CAA-8BF3-C2EEFD5E68B6}" srcOrd="0" destOrd="0" presId="urn:microsoft.com/office/officeart/2005/8/layout/hierarchy1"/>
    <dgm:cxn modelId="{334A8948-4A25-4289-A10B-49AC6EC4F388}" type="presParOf" srcId="{1B9F279A-DF3E-4C4E-885C-86D1AA36A5AE}" destId="{73E5AD28-286F-49E2-A27C-184026958B34}" srcOrd="1" destOrd="0" presId="urn:microsoft.com/office/officeart/2005/8/layout/hierarchy1"/>
    <dgm:cxn modelId="{260F3DAA-AC7E-41D6-95CF-3ADEE26E961A}" type="presParOf" srcId="{61D0C167-367E-407D-8333-4E46CA1CACFE}" destId="{FD372C8E-07AA-4EB2-A80D-478C91A167AF}" srcOrd="1" destOrd="0" presId="urn:microsoft.com/office/officeart/2005/8/layout/hierarchy1"/>
    <dgm:cxn modelId="{0007E761-2128-4D6A-BF0E-BC1520A6CFD2}" type="presParOf" srcId="{EB318F16-6C5E-4552-B3FD-EB0A2C962010}" destId="{EE6B9380-FA3C-42EC-820B-C7D0F6C4891F}" srcOrd="3" destOrd="0" presId="urn:microsoft.com/office/officeart/2005/8/layout/hierarchy1"/>
    <dgm:cxn modelId="{AA7D053B-DD65-4D20-8256-BF48255A82B9}" type="presParOf" srcId="{EE6B9380-FA3C-42EC-820B-C7D0F6C4891F}" destId="{F0D61DA1-CAE4-465F-886C-1C778265C336}" srcOrd="0" destOrd="0" presId="urn:microsoft.com/office/officeart/2005/8/layout/hierarchy1"/>
    <dgm:cxn modelId="{3C0D5E48-0D43-4873-9A2B-B748F2B574B1}" type="presParOf" srcId="{F0D61DA1-CAE4-465F-886C-1C778265C336}" destId="{4D2D8FC2-AF6C-4557-8F36-0574BD8DB0FB}" srcOrd="0" destOrd="0" presId="urn:microsoft.com/office/officeart/2005/8/layout/hierarchy1"/>
    <dgm:cxn modelId="{34DC558F-E86C-494F-9E9B-448E46454582}" type="presParOf" srcId="{F0D61DA1-CAE4-465F-886C-1C778265C336}" destId="{6B8B6E71-C142-4709-8E63-D00E2E0E1D1C}" srcOrd="1" destOrd="0" presId="urn:microsoft.com/office/officeart/2005/8/layout/hierarchy1"/>
    <dgm:cxn modelId="{C0362CB0-894F-4E8D-9864-0F0C1C9CECB1}" type="presParOf" srcId="{EE6B9380-FA3C-42EC-820B-C7D0F6C4891F}" destId="{DA6F87CA-819B-4A01-8359-BC33DA0F7365}" srcOrd="1" destOrd="0" presId="urn:microsoft.com/office/officeart/2005/8/layout/hierarchy1"/>
    <dgm:cxn modelId="{6D409F2C-9A07-4F16-97ED-5E639848C000}" type="presParOf" srcId="{DA6F87CA-819B-4A01-8359-BC33DA0F7365}" destId="{3026ABA4-B54D-4590-865B-473A1B5156C7}" srcOrd="0" destOrd="0" presId="urn:microsoft.com/office/officeart/2005/8/layout/hierarchy1"/>
    <dgm:cxn modelId="{02CD4EC3-E49D-4E0E-8A39-A087F1ADC56D}" type="presParOf" srcId="{DA6F87CA-819B-4A01-8359-BC33DA0F7365}" destId="{BAB34EE6-46BB-4C44-A8BA-412F501B04F6}" srcOrd="1" destOrd="0" presId="urn:microsoft.com/office/officeart/2005/8/layout/hierarchy1"/>
    <dgm:cxn modelId="{F65E5734-9A50-4FB9-871A-9CDD9B6C6A79}" type="presParOf" srcId="{BAB34EE6-46BB-4C44-A8BA-412F501B04F6}" destId="{EBF1528F-2D0F-48F9-A8A8-096600F0F2F3}" srcOrd="0" destOrd="0" presId="urn:microsoft.com/office/officeart/2005/8/layout/hierarchy1"/>
    <dgm:cxn modelId="{72F21670-9D1B-459C-A288-B11DAA14769A}" type="presParOf" srcId="{EBF1528F-2D0F-48F9-A8A8-096600F0F2F3}" destId="{EDA775A6-C7CB-44B5-971C-E70128515A81}" srcOrd="0" destOrd="0" presId="urn:microsoft.com/office/officeart/2005/8/layout/hierarchy1"/>
    <dgm:cxn modelId="{8F714F23-3850-4869-8ADD-EFF7F7761EAD}" type="presParOf" srcId="{EBF1528F-2D0F-48F9-A8A8-096600F0F2F3}" destId="{1C206F2A-6AB4-45E7-B50E-FF77CC509F2C}" srcOrd="1" destOrd="0" presId="urn:microsoft.com/office/officeart/2005/8/layout/hierarchy1"/>
    <dgm:cxn modelId="{D26EC33E-E36B-4910-9243-2C79B02FF166}" type="presParOf" srcId="{BAB34EE6-46BB-4C44-A8BA-412F501B04F6}" destId="{3BF9F8BA-559F-49F0-9824-70E75E3502CA}" srcOrd="1" destOrd="0" presId="urn:microsoft.com/office/officeart/2005/8/layout/hierarchy1"/>
    <dgm:cxn modelId="{9269B1F7-7508-481D-8486-34CC1D1841C5}" type="presParOf" srcId="{DA6F87CA-819B-4A01-8359-BC33DA0F7365}" destId="{08A772E2-B0A6-4422-90CC-35553F736108}" srcOrd="2" destOrd="0" presId="urn:microsoft.com/office/officeart/2005/8/layout/hierarchy1"/>
    <dgm:cxn modelId="{3D132BE1-EC3F-46A6-AC1F-B5410D5B9C0B}" type="presParOf" srcId="{DA6F87CA-819B-4A01-8359-BC33DA0F7365}" destId="{4221CC23-F05C-4501-8162-7AE09C45D23F}" srcOrd="3" destOrd="0" presId="urn:microsoft.com/office/officeart/2005/8/layout/hierarchy1"/>
    <dgm:cxn modelId="{E147E74B-6DC4-4352-8632-95C2B14152F5}" type="presParOf" srcId="{4221CC23-F05C-4501-8162-7AE09C45D23F}" destId="{7CD88001-44B1-4A47-8EF4-F3683FE3DAEF}" srcOrd="0" destOrd="0" presId="urn:microsoft.com/office/officeart/2005/8/layout/hierarchy1"/>
    <dgm:cxn modelId="{A7770152-ED42-47F3-95F3-9B1CF6EAEF39}" type="presParOf" srcId="{7CD88001-44B1-4A47-8EF4-F3683FE3DAEF}" destId="{16527C20-8C19-495D-902A-BDEBCF1A2978}" srcOrd="0" destOrd="0" presId="urn:microsoft.com/office/officeart/2005/8/layout/hierarchy1"/>
    <dgm:cxn modelId="{8B909C77-3FF7-492D-B5FA-A6E701006233}" type="presParOf" srcId="{7CD88001-44B1-4A47-8EF4-F3683FE3DAEF}" destId="{B33264FC-B36C-4322-986B-B1931EC11C6C}" srcOrd="1" destOrd="0" presId="urn:microsoft.com/office/officeart/2005/8/layout/hierarchy1"/>
    <dgm:cxn modelId="{CB38687F-19EA-4AB2-8EB5-401F67F556A0}" type="presParOf" srcId="{4221CC23-F05C-4501-8162-7AE09C45D23F}" destId="{478EBDB4-6DCC-461F-9183-9F5CC6FB9A3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A052A8-3F17-4FEF-9A3F-07E4856F03C0}" type="doc">
      <dgm:prSet loTypeId="urn:microsoft.com/office/officeart/2016/7/layout/BasicLinear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09F88816-2C2A-49A2-A227-D0AC774AF3BF}">
      <dgm:prSet custT="1"/>
      <dgm:spPr/>
      <dgm:t>
        <a:bodyPr/>
        <a:lstStyle/>
        <a:p>
          <a:r>
            <a:rPr lang="it-IT" sz="1600" i="1" dirty="0"/>
            <a:t>“memoriale redatto da </a:t>
          </a:r>
          <a:r>
            <a:rPr lang="it-IT" sz="1600" i="1" dirty="0">
              <a:highlight>
                <a:srgbClr val="000000"/>
              </a:highlight>
            </a:rPr>
            <a:t>…………………..</a:t>
          </a:r>
          <a:r>
            <a:rPr lang="it-IT" sz="1600" i="1" dirty="0"/>
            <a:t>” (cfr. pag. 2 Sentenza), ma che sono in realtà redatti da una operatrice terza, sostituiscono, ambiguamente, il quadernone A4 di </a:t>
          </a:r>
          <a:r>
            <a:rPr lang="it-IT" sz="1600" i="1" dirty="0">
              <a:highlight>
                <a:srgbClr val="000000"/>
              </a:highlight>
            </a:rPr>
            <a:t>…………….</a:t>
          </a:r>
          <a:r>
            <a:rPr lang="it-IT" sz="1600" i="1" dirty="0"/>
            <a:t>, quadernone autografo sul quale la Parte Civile avrebbe annota i pensieri, i ricordi di una vita ma che non è mai stato acquisito agli atti del processo;</a:t>
          </a:r>
          <a:endParaRPr lang="en-US" sz="1600" dirty="0"/>
        </a:p>
      </dgm:t>
    </dgm:pt>
    <dgm:pt modelId="{3FAC33A3-6F9F-442B-BC70-8C6FEE27C83D}" type="parTrans" cxnId="{09E3BE40-5C40-4B82-8718-C26EF2025137}">
      <dgm:prSet/>
      <dgm:spPr/>
      <dgm:t>
        <a:bodyPr/>
        <a:lstStyle/>
        <a:p>
          <a:endParaRPr lang="en-US"/>
        </a:p>
      </dgm:t>
    </dgm:pt>
    <dgm:pt modelId="{743DEA14-4B3F-44AC-8EBB-1A2BA0CB4613}" type="sibTrans" cxnId="{09E3BE40-5C40-4B82-8718-C26EF2025137}">
      <dgm:prSet phldrT="1" phldr="0"/>
      <dgm:spPr/>
      <dgm:t>
        <a:bodyPr/>
        <a:lstStyle/>
        <a:p>
          <a:r>
            <a:rPr lang="en-US"/>
            <a:t>1</a:t>
          </a:r>
        </a:p>
      </dgm:t>
    </dgm:pt>
    <dgm:pt modelId="{7B497BEC-F42F-446C-96E1-C24FA3BE7393}">
      <dgm:prSet custT="1"/>
      <dgm:spPr/>
      <dgm:t>
        <a:bodyPr/>
        <a:lstStyle/>
        <a:p>
          <a:r>
            <a:rPr lang="it-IT" sz="1400" dirty="0"/>
            <a:t>La tesi di Sigmund Freud e della figlia Anna (che parlò più esplicitamente di queste fantasie infantili) è stata a volte portata come prova nei Tribunali per smentire accuse di pedofilia. Si parla così di </a:t>
          </a:r>
          <a:r>
            <a:rPr lang="it-IT" sz="1400" b="1" i="1" dirty="0"/>
            <a:t>“meccanismo di difesa”,</a:t>
          </a:r>
          <a:r>
            <a:rPr lang="it-IT" sz="1400" dirty="0"/>
            <a:t> nella </a:t>
          </a:r>
          <a:r>
            <a:rPr lang="it-IT" sz="1400" u="sng" dirty="0">
              <a:hlinkClick xmlns:r="http://schemas.openxmlformats.org/officeDocument/2006/relationships" r:id="rId1"/>
            </a:rPr>
            <a:t>teoria psicoanalitica</a:t>
          </a:r>
          <a:r>
            <a:rPr lang="it-IT" sz="1400" dirty="0"/>
            <a:t>, per indicare una funzione propria dell'</a:t>
          </a:r>
          <a:r>
            <a:rPr lang="it-IT" sz="1400" u="sng" dirty="0">
              <a:hlinkClick xmlns:r="http://schemas.openxmlformats.org/officeDocument/2006/relationships" r:id="rId2"/>
            </a:rPr>
            <a:t>Io</a:t>
          </a:r>
          <a:r>
            <a:rPr lang="it-IT" sz="1400" dirty="0"/>
            <a:t> attraverso la quale questa </a:t>
          </a:r>
          <a:r>
            <a:rPr lang="it-IT" sz="1400" u="sng" dirty="0">
              <a:hlinkClick xmlns:r="http://schemas.openxmlformats.org/officeDocument/2006/relationships" r:id="rId3"/>
            </a:rPr>
            <a:t>istanza intrapsichica</a:t>
          </a:r>
          <a:r>
            <a:rPr lang="it-IT" sz="1400" dirty="0"/>
            <a:t> si protegge da eccessive richieste </a:t>
          </a:r>
          <a:r>
            <a:rPr lang="it-IT" sz="1400" u="sng" dirty="0">
              <a:hlinkClick xmlns:r="http://schemas.openxmlformats.org/officeDocument/2006/relationships" r:id="rId4"/>
            </a:rPr>
            <a:t>libidiche</a:t>
          </a:r>
          <a:r>
            <a:rPr lang="it-IT" sz="1400" dirty="0"/>
            <a:t> o da esperienze di </a:t>
          </a:r>
          <a:r>
            <a:rPr lang="it-IT" sz="1400" u="sng" dirty="0">
              <a:hlinkClick xmlns:r="http://schemas.openxmlformats.org/officeDocument/2006/relationships" r:id="rId5"/>
            </a:rPr>
            <a:t>pulsioni</a:t>
          </a:r>
          <a:r>
            <a:rPr lang="it-IT" sz="1400" dirty="0"/>
            <a:t> troppo intense, che non è in grado di fronteggiare direttamente.</a:t>
          </a:r>
          <a:endParaRPr lang="en-US" sz="1400" dirty="0"/>
        </a:p>
      </dgm:t>
    </dgm:pt>
    <dgm:pt modelId="{7B17F93A-E4ED-4CE8-8D95-118F21A24813}" type="parTrans" cxnId="{177B3AA2-D166-4A49-9758-03D8C10F55EC}">
      <dgm:prSet/>
      <dgm:spPr/>
      <dgm:t>
        <a:bodyPr/>
        <a:lstStyle/>
        <a:p>
          <a:endParaRPr lang="en-US"/>
        </a:p>
      </dgm:t>
    </dgm:pt>
    <dgm:pt modelId="{72F93C04-E03C-4B29-85B7-CDCF633FAC40}" type="sibTrans" cxnId="{177B3AA2-D166-4A49-9758-03D8C10F55EC}">
      <dgm:prSet phldrT="2" phldr="0"/>
      <dgm:spPr/>
      <dgm:t>
        <a:bodyPr/>
        <a:lstStyle/>
        <a:p>
          <a:r>
            <a:rPr lang="en-US"/>
            <a:t>2</a:t>
          </a:r>
        </a:p>
      </dgm:t>
    </dgm:pt>
    <dgm:pt modelId="{24C65C0D-C8FD-4044-AD89-6CB6B05BEDB0}" type="pres">
      <dgm:prSet presAssocID="{7CA052A8-3F17-4FEF-9A3F-07E4856F03C0}" presName="Name0" presStyleCnt="0">
        <dgm:presLayoutVars>
          <dgm:animLvl val="lvl"/>
          <dgm:resizeHandles val="exact"/>
        </dgm:presLayoutVars>
      </dgm:prSet>
      <dgm:spPr/>
    </dgm:pt>
    <dgm:pt modelId="{5DFCD3BB-0039-4F43-8E1B-D050C5FB2510}" type="pres">
      <dgm:prSet presAssocID="{09F88816-2C2A-49A2-A227-D0AC774AF3BF}" presName="compositeNode" presStyleCnt="0">
        <dgm:presLayoutVars>
          <dgm:bulletEnabled val="1"/>
        </dgm:presLayoutVars>
      </dgm:prSet>
      <dgm:spPr/>
    </dgm:pt>
    <dgm:pt modelId="{645626FE-EFB6-46DB-A856-2C2A5EE2A9A2}" type="pres">
      <dgm:prSet presAssocID="{09F88816-2C2A-49A2-A227-D0AC774AF3BF}" presName="bgRect" presStyleLbl="bgAccFollowNode1" presStyleIdx="0" presStyleCnt="2"/>
      <dgm:spPr/>
    </dgm:pt>
    <dgm:pt modelId="{CBB091EA-16AA-4F90-A25A-F36A1203C4ED}" type="pres">
      <dgm:prSet presAssocID="{743DEA14-4B3F-44AC-8EBB-1A2BA0CB4613}" presName="sibTransNodeCircle" presStyleLbl="alignNode1" presStyleIdx="0" presStyleCnt="4" custLinFactNeighborX="3295" custLinFactNeighborY="-14279">
        <dgm:presLayoutVars>
          <dgm:chMax val="0"/>
          <dgm:bulletEnabled/>
        </dgm:presLayoutVars>
      </dgm:prSet>
      <dgm:spPr/>
    </dgm:pt>
    <dgm:pt modelId="{EC79A9FB-919A-447A-8616-EF1C1482C70A}" type="pres">
      <dgm:prSet presAssocID="{09F88816-2C2A-49A2-A227-D0AC774AF3BF}" presName="bottomLine" presStyleLbl="alignNode1" presStyleIdx="1" presStyleCnt="4">
        <dgm:presLayoutVars/>
      </dgm:prSet>
      <dgm:spPr/>
    </dgm:pt>
    <dgm:pt modelId="{BDD07DBF-F268-4CEF-BF53-827017E22452}" type="pres">
      <dgm:prSet presAssocID="{09F88816-2C2A-49A2-A227-D0AC774AF3BF}" presName="nodeText" presStyleLbl="bgAccFollowNode1" presStyleIdx="0" presStyleCnt="2">
        <dgm:presLayoutVars>
          <dgm:bulletEnabled val="1"/>
        </dgm:presLayoutVars>
      </dgm:prSet>
      <dgm:spPr/>
    </dgm:pt>
    <dgm:pt modelId="{8F48B71F-8D0C-492E-95AA-39A07E9FB20F}" type="pres">
      <dgm:prSet presAssocID="{743DEA14-4B3F-44AC-8EBB-1A2BA0CB4613}" presName="sibTrans" presStyleCnt="0"/>
      <dgm:spPr/>
    </dgm:pt>
    <dgm:pt modelId="{5DA9CC8C-E6EB-48CB-B40B-39A6226D9D42}" type="pres">
      <dgm:prSet presAssocID="{7B497BEC-F42F-446C-96E1-C24FA3BE7393}" presName="compositeNode" presStyleCnt="0">
        <dgm:presLayoutVars>
          <dgm:bulletEnabled val="1"/>
        </dgm:presLayoutVars>
      </dgm:prSet>
      <dgm:spPr/>
    </dgm:pt>
    <dgm:pt modelId="{9D5BFD78-1C06-43E7-8269-D21BEA3134E8}" type="pres">
      <dgm:prSet presAssocID="{7B497BEC-F42F-446C-96E1-C24FA3BE7393}" presName="bgRect" presStyleLbl="bgAccFollowNode1" presStyleIdx="1" presStyleCnt="2"/>
      <dgm:spPr/>
    </dgm:pt>
    <dgm:pt modelId="{C74590EB-0CAB-49CA-BD31-C5DCEE946B1C}" type="pres">
      <dgm:prSet presAssocID="{72F93C04-E03C-4B29-85B7-CDCF633FAC40}" presName="sibTransNodeCircle" presStyleLbl="alignNode1" presStyleIdx="2" presStyleCnt="4" custLinFactNeighborX="-5291" custLinFactNeighborY="-15724">
        <dgm:presLayoutVars>
          <dgm:chMax val="0"/>
          <dgm:bulletEnabled/>
        </dgm:presLayoutVars>
      </dgm:prSet>
      <dgm:spPr/>
    </dgm:pt>
    <dgm:pt modelId="{BA3E0D85-EB1B-4123-9D4A-3B6FB64D97B6}" type="pres">
      <dgm:prSet presAssocID="{7B497BEC-F42F-446C-96E1-C24FA3BE7393}" presName="bottomLine" presStyleLbl="alignNode1" presStyleIdx="3" presStyleCnt="4">
        <dgm:presLayoutVars/>
      </dgm:prSet>
      <dgm:spPr/>
    </dgm:pt>
    <dgm:pt modelId="{08BA0824-C66C-423C-94D8-8FAC1428CF20}" type="pres">
      <dgm:prSet presAssocID="{7B497BEC-F42F-446C-96E1-C24FA3BE7393}" presName="nodeText" presStyleLbl="bgAccFollowNode1" presStyleIdx="1" presStyleCnt="2">
        <dgm:presLayoutVars>
          <dgm:bulletEnabled val="1"/>
        </dgm:presLayoutVars>
      </dgm:prSet>
      <dgm:spPr/>
    </dgm:pt>
  </dgm:ptLst>
  <dgm:cxnLst>
    <dgm:cxn modelId="{10D55F22-2BE5-4DB8-BDA0-D69EC957A6C3}" type="presOf" srcId="{7B497BEC-F42F-446C-96E1-C24FA3BE7393}" destId="{9D5BFD78-1C06-43E7-8269-D21BEA3134E8}" srcOrd="0" destOrd="0" presId="urn:microsoft.com/office/officeart/2016/7/layout/BasicLinearProcessNumbered"/>
    <dgm:cxn modelId="{09E3BE40-5C40-4B82-8718-C26EF2025137}" srcId="{7CA052A8-3F17-4FEF-9A3F-07E4856F03C0}" destId="{09F88816-2C2A-49A2-A227-D0AC774AF3BF}" srcOrd="0" destOrd="0" parTransId="{3FAC33A3-6F9F-442B-BC70-8C6FEE27C83D}" sibTransId="{743DEA14-4B3F-44AC-8EBB-1A2BA0CB4613}"/>
    <dgm:cxn modelId="{55B5347C-BB55-4E76-ACEB-4CB4E445F914}" type="presOf" srcId="{7B497BEC-F42F-446C-96E1-C24FA3BE7393}" destId="{08BA0824-C66C-423C-94D8-8FAC1428CF20}" srcOrd="1" destOrd="0" presId="urn:microsoft.com/office/officeart/2016/7/layout/BasicLinearProcessNumbered"/>
    <dgm:cxn modelId="{D7A12488-D2BA-4B33-90FD-E8D4CC469955}" type="presOf" srcId="{7CA052A8-3F17-4FEF-9A3F-07E4856F03C0}" destId="{24C65C0D-C8FD-4044-AD89-6CB6B05BEDB0}" srcOrd="0" destOrd="0" presId="urn:microsoft.com/office/officeart/2016/7/layout/BasicLinearProcessNumbered"/>
    <dgm:cxn modelId="{177B3AA2-D166-4A49-9758-03D8C10F55EC}" srcId="{7CA052A8-3F17-4FEF-9A3F-07E4856F03C0}" destId="{7B497BEC-F42F-446C-96E1-C24FA3BE7393}" srcOrd="1" destOrd="0" parTransId="{7B17F93A-E4ED-4CE8-8D95-118F21A24813}" sibTransId="{72F93C04-E03C-4B29-85B7-CDCF633FAC40}"/>
    <dgm:cxn modelId="{16D3B6CC-6A09-4751-96CB-147BFB9A16AD}" type="presOf" srcId="{72F93C04-E03C-4B29-85B7-CDCF633FAC40}" destId="{C74590EB-0CAB-49CA-BD31-C5DCEE946B1C}" srcOrd="0" destOrd="0" presId="urn:microsoft.com/office/officeart/2016/7/layout/BasicLinearProcessNumbered"/>
    <dgm:cxn modelId="{F4423ECE-331D-479C-9782-F6899BEDD319}" type="presOf" srcId="{09F88816-2C2A-49A2-A227-D0AC774AF3BF}" destId="{BDD07DBF-F268-4CEF-BF53-827017E22452}" srcOrd="1" destOrd="0" presId="urn:microsoft.com/office/officeart/2016/7/layout/BasicLinearProcessNumbered"/>
    <dgm:cxn modelId="{F93488E1-80C9-41C9-982D-5592D469C567}" type="presOf" srcId="{743DEA14-4B3F-44AC-8EBB-1A2BA0CB4613}" destId="{CBB091EA-16AA-4F90-A25A-F36A1203C4ED}" srcOrd="0" destOrd="0" presId="urn:microsoft.com/office/officeart/2016/7/layout/BasicLinearProcessNumbered"/>
    <dgm:cxn modelId="{9463A5F8-6D27-4CE0-A44C-1896893569B8}" type="presOf" srcId="{09F88816-2C2A-49A2-A227-D0AC774AF3BF}" destId="{645626FE-EFB6-46DB-A856-2C2A5EE2A9A2}" srcOrd="0" destOrd="0" presId="urn:microsoft.com/office/officeart/2016/7/layout/BasicLinearProcessNumbered"/>
    <dgm:cxn modelId="{7F53612B-AE48-46D3-9E8C-C30426AFE75D}" type="presParOf" srcId="{24C65C0D-C8FD-4044-AD89-6CB6B05BEDB0}" destId="{5DFCD3BB-0039-4F43-8E1B-D050C5FB2510}" srcOrd="0" destOrd="0" presId="urn:microsoft.com/office/officeart/2016/7/layout/BasicLinearProcessNumbered"/>
    <dgm:cxn modelId="{92C590AE-AC7D-4C51-83D1-FCAD603B17B0}" type="presParOf" srcId="{5DFCD3BB-0039-4F43-8E1B-D050C5FB2510}" destId="{645626FE-EFB6-46DB-A856-2C2A5EE2A9A2}" srcOrd="0" destOrd="0" presId="urn:microsoft.com/office/officeart/2016/7/layout/BasicLinearProcessNumbered"/>
    <dgm:cxn modelId="{2644F699-23B6-427E-BCE3-6027E6ECC098}" type="presParOf" srcId="{5DFCD3BB-0039-4F43-8E1B-D050C5FB2510}" destId="{CBB091EA-16AA-4F90-A25A-F36A1203C4ED}" srcOrd="1" destOrd="0" presId="urn:microsoft.com/office/officeart/2016/7/layout/BasicLinearProcessNumbered"/>
    <dgm:cxn modelId="{584C3FD2-F081-482B-9CD2-519CBBBF99CA}" type="presParOf" srcId="{5DFCD3BB-0039-4F43-8E1B-D050C5FB2510}" destId="{EC79A9FB-919A-447A-8616-EF1C1482C70A}" srcOrd="2" destOrd="0" presId="urn:microsoft.com/office/officeart/2016/7/layout/BasicLinearProcessNumbered"/>
    <dgm:cxn modelId="{18E95A13-25C7-4B4B-AACD-B0F37B4CEA55}" type="presParOf" srcId="{5DFCD3BB-0039-4F43-8E1B-D050C5FB2510}" destId="{BDD07DBF-F268-4CEF-BF53-827017E22452}" srcOrd="3" destOrd="0" presId="urn:microsoft.com/office/officeart/2016/7/layout/BasicLinearProcessNumbered"/>
    <dgm:cxn modelId="{0491D630-CEEA-4456-A517-430FB73E5BA6}" type="presParOf" srcId="{24C65C0D-C8FD-4044-AD89-6CB6B05BEDB0}" destId="{8F48B71F-8D0C-492E-95AA-39A07E9FB20F}" srcOrd="1" destOrd="0" presId="urn:microsoft.com/office/officeart/2016/7/layout/BasicLinearProcessNumbered"/>
    <dgm:cxn modelId="{6AC28B0F-7740-4A62-960C-92D60892066D}" type="presParOf" srcId="{24C65C0D-C8FD-4044-AD89-6CB6B05BEDB0}" destId="{5DA9CC8C-E6EB-48CB-B40B-39A6226D9D42}" srcOrd="2" destOrd="0" presId="urn:microsoft.com/office/officeart/2016/7/layout/BasicLinearProcessNumbered"/>
    <dgm:cxn modelId="{71811DF9-AFCA-4279-9674-5A7E38FD341E}" type="presParOf" srcId="{5DA9CC8C-E6EB-48CB-B40B-39A6226D9D42}" destId="{9D5BFD78-1C06-43E7-8269-D21BEA3134E8}" srcOrd="0" destOrd="0" presId="urn:microsoft.com/office/officeart/2016/7/layout/BasicLinearProcessNumbered"/>
    <dgm:cxn modelId="{576FB493-0ABE-4F66-8D31-23F92DD0F260}" type="presParOf" srcId="{5DA9CC8C-E6EB-48CB-B40B-39A6226D9D42}" destId="{C74590EB-0CAB-49CA-BD31-C5DCEE946B1C}" srcOrd="1" destOrd="0" presId="urn:microsoft.com/office/officeart/2016/7/layout/BasicLinearProcessNumbered"/>
    <dgm:cxn modelId="{66AA0A78-F79A-480F-AE18-F9340DAEF12A}" type="presParOf" srcId="{5DA9CC8C-E6EB-48CB-B40B-39A6226D9D42}" destId="{BA3E0D85-EB1B-4123-9D4A-3B6FB64D97B6}" srcOrd="2" destOrd="0" presId="urn:microsoft.com/office/officeart/2016/7/layout/BasicLinearProcessNumbered"/>
    <dgm:cxn modelId="{126FAF55-4DA5-4265-934D-825D34202E94}" type="presParOf" srcId="{5DA9CC8C-E6EB-48CB-B40B-39A6226D9D42}" destId="{08BA0824-C66C-423C-94D8-8FAC1428CF20}"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C94880-120C-4E15-80F7-B788CAAE5A00}" type="doc">
      <dgm:prSet loTypeId="urn:microsoft.com/office/officeart/2016/7/layout/BasicProcessNew" loCatId="process" qsTypeId="urn:microsoft.com/office/officeart/2005/8/quickstyle/simple1" qsCatId="simple" csTypeId="urn:microsoft.com/office/officeart/2005/8/colors/ColorSchemeForSuggestions" csCatId="other" phldr="1"/>
      <dgm:spPr/>
      <dgm:t>
        <a:bodyPr/>
        <a:lstStyle/>
        <a:p>
          <a:endParaRPr lang="en-US"/>
        </a:p>
      </dgm:t>
    </dgm:pt>
    <dgm:pt modelId="{A8A0C1EF-0EBF-4B6A-9B77-4EC984ED6D03}">
      <dgm:prSet custT="1"/>
      <dgm:spPr/>
      <dgm:t>
        <a:bodyPr/>
        <a:lstStyle/>
        <a:p>
          <a:r>
            <a:rPr lang="it-IT" sz="1600" u="sng" dirty="0"/>
            <a:t>Imputati: </a:t>
          </a:r>
        </a:p>
        <a:p>
          <a:r>
            <a:rPr lang="it-IT" sz="1600" dirty="0"/>
            <a:t>Padre e madre</a:t>
          </a:r>
          <a:endParaRPr lang="en-US" sz="1600" dirty="0"/>
        </a:p>
      </dgm:t>
    </dgm:pt>
    <dgm:pt modelId="{BE2E9C5C-12AD-4C42-A141-1AC895796E28}" type="parTrans" cxnId="{421E07E5-A8EF-421C-AA66-F5DB71648992}">
      <dgm:prSet/>
      <dgm:spPr/>
      <dgm:t>
        <a:bodyPr/>
        <a:lstStyle/>
        <a:p>
          <a:endParaRPr lang="en-US"/>
        </a:p>
      </dgm:t>
    </dgm:pt>
    <dgm:pt modelId="{E516CEC7-D1B1-48EA-BDC8-B0BD92221001}" type="sibTrans" cxnId="{421E07E5-A8EF-421C-AA66-F5DB71648992}">
      <dgm:prSet/>
      <dgm:spPr/>
      <dgm:t>
        <a:bodyPr/>
        <a:lstStyle/>
        <a:p>
          <a:endParaRPr lang="en-US"/>
        </a:p>
      </dgm:t>
    </dgm:pt>
    <dgm:pt modelId="{11887CAB-CB01-4882-A289-C2929F54F888}">
      <dgm:prSet custT="1"/>
      <dgm:spPr/>
      <dgm:t>
        <a:bodyPr/>
        <a:lstStyle/>
        <a:p>
          <a:r>
            <a:rPr lang="it-IT" sz="1600" u="sng" dirty="0"/>
            <a:t>Persone offese:</a:t>
          </a:r>
        </a:p>
        <a:p>
          <a:r>
            <a:rPr lang="it-IT" sz="1600" u="none" dirty="0"/>
            <a:t>4 </a:t>
          </a:r>
          <a:r>
            <a:rPr lang="it-IT" sz="1600" dirty="0"/>
            <a:t>Figli minorenni </a:t>
          </a:r>
          <a:endParaRPr lang="en-US" sz="1600" dirty="0"/>
        </a:p>
      </dgm:t>
    </dgm:pt>
    <dgm:pt modelId="{EB22E98B-BC3B-4187-8FC9-D09ED59963E4}" type="parTrans" cxnId="{73A47B86-D669-4F89-B5ED-0FD4AA5CEF42}">
      <dgm:prSet/>
      <dgm:spPr/>
      <dgm:t>
        <a:bodyPr/>
        <a:lstStyle/>
        <a:p>
          <a:endParaRPr lang="en-US"/>
        </a:p>
      </dgm:t>
    </dgm:pt>
    <dgm:pt modelId="{9B60110F-6826-410A-9A25-C076F658E798}" type="sibTrans" cxnId="{73A47B86-D669-4F89-B5ED-0FD4AA5CEF42}">
      <dgm:prSet/>
      <dgm:spPr/>
      <dgm:t>
        <a:bodyPr/>
        <a:lstStyle/>
        <a:p>
          <a:endParaRPr lang="en-US"/>
        </a:p>
      </dgm:t>
    </dgm:pt>
    <dgm:pt modelId="{078288B3-6A7A-4FC4-8E1D-C0766EB0EA14}">
      <dgm:prSet custT="1"/>
      <dgm:spPr/>
      <dgm:t>
        <a:bodyPr/>
        <a:lstStyle/>
        <a:p>
          <a:r>
            <a:rPr lang="it-IT" sz="1400" u="sng" dirty="0"/>
            <a:t>Gruppo familiare:</a:t>
          </a:r>
        </a:p>
        <a:p>
          <a:r>
            <a:rPr lang="it-IT" sz="1600" dirty="0"/>
            <a:t>nonni materni e paterni</a:t>
          </a:r>
          <a:endParaRPr lang="en-US" sz="1600" dirty="0"/>
        </a:p>
      </dgm:t>
    </dgm:pt>
    <dgm:pt modelId="{807C0310-8FC7-4934-A29E-FD693126DED8}" type="parTrans" cxnId="{2A458453-3D0C-42BF-9240-7B3A6FE5AE92}">
      <dgm:prSet/>
      <dgm:spPr/>
      <dgm:t>
        <a:bodyPr/>
        <a:lstStyle/>
        <a:p>
          <a:endParaRPr lang="en-US"/>
        </a:p>
      </dgm:t>
    </dgm:pt>
    <dgm:pt modelId="{F121D353-6B40-41DC-B232-DA2BF70F1928}" type="sibTrans" cxnId="{2A458453-3D0C-42BF-9240-7B3A6FE5AE92}">
      <dgm:prSet/>
      <dgm:spPr/>
      <dgm:t>
        <a:bodyPr/>
        <a:lstStyle/>
        <a:p>
          <a:endParaRPr lang="en-US"/>
        </a:p>
      </dgm:t>
    </dgm:pt>
    <dgm:pt modelId="{DFB3E8FF-E1D8-482A-933F-B7E91320E069}">
      <dgm:prSet custT="1"/>
      <dgm:spPr/>
      <dgm:t>
        <a:bodyPr/>
        <a:lstStyle/>
        <a:p>
          <a:r>
            <a:rPr lang="it-IT" sz="1600" u="sng" dirty="0"/>
            <a:t>Imputazione:</a:t>
          </a:r>
        </a:p>
        <a:p>
          <a:r>
            <a:rPr lang="it-IT" sz="1600" dirty="0"/>
            <a:t>Art. 572 c.p. </a:t>
          </a:r>
        </a:p>
        <a:p>
          <a:r>
            <a:rPr lang="it-IT" sz="1600" dirty="0"/>
            <a:t>Art. 62 n. 5 c.p.</a:t>
          </a:r>
          <a:endParaRPr lang="en-US" sz="1600" dirty="0"/>
        </a:p>
      </dgm:t>
    </dgm:pt>
    <dgm:pt modelId="{10ED2685-CE1E-4C93-9204-E8FD66B39158}" type="parTrans" cxnId="{2A783ECB-BCCF-4FF7-9D15-A0B66191BBD6}">
      <dgm:prSet/>
      <dgm:spPr/>
      <dgm:t>
        <a:bodyPr/>
        <a:lstStyle/>
        <a:p>
          <a:endParaRPr lang="en-US"/>
        </a:p>
      </dgm:t>
    </dgm:pt>
    <dgm:pt modelId="{05F4A639-FAD6-4456-9AF4-2A84AD10E199}" type="sibTrans" cxnId="{2A783ECB-BCCF-4FF7-9D15-A0B66191BBD6}">
      <dgm:prSet/>
      <dgm:spPr/>
      <dgm:t>
        <a:bodyPr/>
        <a:lstStyle/>
        <a:p>
          <a:endParaRPr lang="en-US"/>
        </a:p>
      </dgm:t>
    </dgm:pt>
    <dgm:pt modelId="{F99FD0E0-8333-4701-B92D-9646F4266A0B}" type="pres">
      <dgm:prSet presAssocID="{EFC94880-120C-4E15-80F7-B788CAAE5A00}" presName="Name0" presStyleCnt="0">
        <dgm:presLayoutVars>
          <dgm:dir/>
          <dgm:resizeHandles val="exact"/>
        </dgm:presLayoutVars>
      </dgm:prSet>
      <dgm:spPr/>
    </dgm:pt>
    <dgm:pt modelId="{6F9FE9C7-7B4D-4364-A3F8-78D094D99ABF}" type="pres">
      <dgm:prSet presAssocID="{A8A0C1EF-0EBF-4B6A-9B77-4EC984ED6D03}" presName="node" presStyleLbl="node1" presStyleIdx="0" presStyleCnt="7">
        <dgm:presLayoutVars>
          <dgm:bulletEnabled val="1"/>
        </dgm:presLayoutVars>
      </dgm:prSet>
      <dgm:spPr/>
    </dgm:pt>
    <dgm:pt modelId="{7246596B-1F9A-4C6A-AB42-C5CED2B51566}" type="pres">
      <dgm:prSet presAssocID="{E516CEC7-D1B1-48EA-BDC8-B0BD92221001}" presName="sibTransSpacerBeforeConnector" presStyleCnt="0"/>
      <dgm:spPr/>
    </dgm:pt>
    <dgm:pt modelId="{30F67EFE-0D71-4D95-835A-9808DDCCC043}" type="pres">
      <dgm:prSet presAssocID="{E516CEC7-D1B1-48EA-BDC8-B0BD92221001}" presName="sibTrans" presStyleLbl="node1" presStyleIdx="1" presStyleCnt="7"/>
      <dgm:spPr/>
    </dgm:pt>
    <dgm:pt modelId="{8C0432B9-EF14-45D4-B86C-ABA08ABF9C35}" type="pres">
      <dgm:prSet presAssocID="{E516CEC7-D1B1-48EA-BDC8-B0BD92221001}" presName="sibTransSpacerAfterConnector" presStyleCnt="0"/>
      <dgm:spPr/>
    </dgm:pt>
    <dgm:pt modelId="{B64E9694-19B3-4AC2-9420-6A074A053196}" type="pres">
      <dgm:prSet presAssocID="{11887CAB-CB01-4882-A289-C2929F54F888}" presName="node" presStyleLbl="node1" presStyleIdx="2" presStyleCnt="7">
        <dgm:presLayoutVars>
          <dgm:bulletEnabled val="1"/>
        </dgm:presLayoutVars>
      </dgm:prSet>
      <dgm:spPr/>
    </dgm:pt>
    <dgm:pt modelId="{52C33DF3-99C1-4982-8363-020D0DE020B4}" type="pres">
      <dgm:prSet presAssocID="{9B60110F-6826-410A-9A25-C076F658E798}" presName="sibTransSpacerBeforeConnector" presStyleCnt="0"/>
      <dgm:spPr/>
    </dgm:pt>
    <dgm:pt modelId="{FF64D092-E23B-4B1C-982A-9D9D6F619F1D}" type="pres">
      <dgm:prSet presAssocID="{9B60110F-6826-410A-9A25-C076F658E798}" presName="sibTrans" presStyleLbl="node1" presStyleIdx="3" presStyleCnt="7"/>
      <dgm:spPr/>
    </dgm:pt>
    <dgm:pt modelId="{52B4C1B5-DB51-4D31-8B62-B741108361C4}" type="pres">
      <dgm:prSet presAssocID="{9B60110F-6826-410A-9A25-C076F658E798}" presName="sibTransSpacerAfterConnector" presStyleCnt="0"/>
      <dgm:spPr/>
    </dgm:pt>
    <dgm:pt modelId="{51D5AAD5-7061-4040-A62D-E5A99C9E70B2}" type="pres">
      <dgm:prSet presAssocID="{078288B3-6A7A-4FC4-8E1D-C0766EB0EA14}" presName="node" presStyleLbl="node1" presStyleIdx="4" presStyleCnt="7">
        <dgm:presLayoutVars>
          <dgm:bulletEnabled val="1"/>
        </dgm:presLayoutVars>
      </dgm:prSet>
      <dgm:spPr/>
    </dgm:pt>
    <dgm:pt modelId="{7184B25D-9F7F-4A7F-B830-CB3CF89E8C31}" type="pres">
      <dgm:prSet presAssocID="{F121D353-6B40-41DC-B232-DA2BF70F1928}" presName="sibTransSpacerBeforeConnector" presStyleCnt="0"/>
      <dgm:spPr/>
    </dgm:pt>
    <dgm:pt modelId="{4B05181F-BA54-4CCF-8685-50DFEBA6213A}" type="pres">
      <dgm:prSet presAssocID="{F121D353-6B40-41DC-B232-DA2BF70F1928}" presName="sibTrans" presStyleLbl="node1" presStyleIdx="5" presStyleCnt="7"/>
      <dgm:spPr/>
    </dgm:pt>
    <dgm:pt modelId="{6F2DC53A-F448-419A-AAFA-0FEDF1AE2FD2}" type="pres">
      <dgm:prSet presAssocID="{F121D353-6B40-41DC-B232-DA2BF70F1928}" presName="sibTransSpacerAfterConnector" presStyleCnt="0"/>
      <dgm:spPr/>
    </dgm:pt>
    <dgm:pt modelId="{EC730803-F409-4EB6-9106-C4B757929EA1}" type="pres">
      <dgm:prSet presAssocID="{DFB3E8FF-E1D8-482A-933F-B7E91320E069}" presName="node" presStyleLbl="node1" presStyleIdx="6" presStyleCnt="7">
        <dgm:presLayoutVars>
          <dgm:bulletEnabled val="1"/>
        </dgm:presLayoutVars>
      </dgm:prSet>
      <dgm:spPr/>
    </dgm:pt>
  </dgm:ptLst>
  <dgm:cxnLst>
    <dgm:cxn modelId="{7D271024-D031-43C0-A395-5B37F4492981}" type="presOf" srcId="{11887CAB-CB01-4882-A289-C2929F54F888}" destId="{B64E9694-19B3-4AC2-9420-6A074A053196}" srcOrd="0" destOrd="0" presId="urn:microsoft.com/office/officeart/2016/7/layout/BasicProcessNew"/>
    <dgm:cxn modelId="{0266FF32-E478-47A5-8613-AB3F3E3D8668}" type="presOf" srcId="{E516CEC7-D1B1-48EA-BDC8-B0BD92221001}" destId="{30F67EFE-0D71-4D95-835A-9808DDCCC043}" srcOrd="0" destOrd="0" presId="urn:microsoft.com/office/officeart/2016/7/layout/BasicProcessNew"/>
    <dgm:cxn modelId="{C280A250-6FD2-4BFD-80DF-BC306A221DA2}" type="presOf" srcId="{EFC94880-120C-4E15-80F7-B788CAAE5A00}" destId="{F99FD0E0-8333-4701-B92D-9646F4266A0B}" srcOrd="0" destOrd="0" presId="urn:microsoft.com/office/officeart/2016/7/layout/BasicProcessNew"/>
    <dgm:cxn modelId="{2A458453-3D0C-42BF-9240-7B3A6FE5AE92}" srcId="{EFC94880-120C-4E15-80F7-B788CAAE5A00}" destId="{078288B3-6A7A-4FC4-8E1D-C0766EB0EA14}" srcOrd="2" destOrd="0" parTransId="{807C0310-8FC7-4934-A29E-FD693126DED8}" sibTransId="{F121D353-6B40-41DC-B232-DA2BF70F1928}"/>
    <dgm:cxn modelId="{EA9A7675-898B-4DCA-851C-B5E7BA511749}" type="presOf" srcId="{A8A0C1EF-0EBF-4B6A-9B77-4EC984ED6D03}" destId="{6F9FE9C7-7B4D-4364-A3F8-78D094D99ABF}" srcOrd="0" destOrd="0" presId="urn:microsoft.com/office/officeart/2016/7/layout/BasicProcessNew"/>
    <dgm:cxn modelId="{B889045A-3952-445B-9E43-F7EDBA81AA45}" type="presOf" srcId="{9B60110F-6826-410A-9A25-C076F658E798}" destId="{FF64D092-E23B-4B1C-982A-9D9D6F619F1D}" srcOrd="0" destOrd="0" presId="urn:microsoft.com/office/officeart/2016/7/layout/BasicProcessNew"/>
    <dgm:cxn modelId="{B5D5327F-FC64-4E5D-A48A-5782A2F336BE}" type="presOf" srcId="{F121D353-6B40-41DC-B232-DA2BF70F1928}" destId="{4B05181F-BA54-4CCF-8685-50DFEBA6213A}" srcOrd="0" destOrd="0" presId="urn:microsoft.com/office/officeart/2016/7/layout/BasicProcessNew"/>
    <dgm:cxn modelId="{9BCDF081-0D16-4F6A-8DD7-3727AF7FBB79}" type="presOf" srcId="{DFB3E8FF-E1D8-482A-933F-B7E91320E069}" destId="{EC730803-F409-4EB6-9106-C4B757929EA1}" srcOrd="0" destOrd="0" presId="urn:microsoft.com/office/officeart/2016/7/layout/BasicProcessNew"/>
    <dgm:cxn modelId="{73A47B86-D669-4F89-B5ED-0FD4AA5CEF42}" srcId="{EFC94880-120C-4E15-80F7-B788CAAE5A00}" destId="{11887CAB-CB01-4882-A289-C2929F54F888}" srcOrd="1" destOrd="0" parTransId="{EB22E98B-BC3B-4187-8FC9-D09ED59963E4}" sibTransId="{9B60110F-6826-410A-9A25-C076F658E798}"/>
    <dgm:cxn modelId="{623B98BB-8D57-49CE-B2FF-71534F16E6BB}" type="presOf" srcId="{078288B3-6A7A-4FC4-8E1D-C0766EB0EA14}" destId="{51D5AAD5-7061-4040-A62D-E5A99C9E70B2}" srcOrd="0" destOrd="0" presId="urn:microsoft.com/office/officeart/2016/7/layout/BasicProcessNew"/>
    <dgm:cxn modelId="{2A783ECB-BCCF-4FF7-9D15-A0B66191BBD6}" srcId="{EFC94880-120C-4E15-80F7-B788CAAE5A00}" destId="{DFB3E8FF-E1D8-482A-933F-B7E91320E069}" srcOrd="3" destOrd="0" parTransId="{10ED2685-CE1E-4C93-9204-E8FD66B39158}" sibTransId="{05F4A639-FAD6-4456-9AF4-2A84AD10E199}"/>
    <dgm:cxn modelId="{421E07E5-A8EF-421C-AA66-F5DB71648992}" srcId="{EFC94880-120C-4E15-80F7-B788CAAE5A00}" destId="{A8A0C1EF-0EBF-4B6A-9B77-4EC984ED6D03}" srcOrd="0" destOrd="0" parTransId="{BE2E9C5C-12AD-4C42-A141-1AC895796E28}" sibTransId="{E516CEC7-D1B1-48EA-BDC8-B0BD92221001}"/>
    <dgm:cxn modelId="{67098797-9436-46D2-B99E-A5A6968B37F2}" type="presParOf" srcId="{F99FD0E0-8333-4701-B92D-9646F4266A0B}" destId="{6F9FE9C7-7B4D-4364-A3F8-78D094D99ABF}" srcOrd="0" destOrd="0" presId="urn:microsoft.com/office/officeart/2016/7/layout/BasicProcessNew"/>
    <dgm:cxn modelId="{EC62158C-EBA8-4F7D-8B83-9AD923BBA179}" type="presParOf" srcId="{F99FD0E0-8333-4701-B92D-9646F4266A0B}" destId="{7246596B-1F9A-4C6A-AB42-C5CED2B51566}" srcOrd="1" destOrd="0" presId="urn:microsoft.com/office/officeart/2016/7/layout/BasicProcessNew"/>
    <dgm:cxn modelId="{7F792845-813A-41C4-9349-603D43F74198}" type="presParOf" srcId="{F99FD0E0-8333-4701-B92D-9646F4266A0B}" destId="{30F67EFE-0D71-4D95-835A-9808DDCCC043}" srcOrd="2" destOrd="0" presId="urn:microsoft.com/office/officeart/2016/7/layout/BasicProcessNew"/>
    <dgm:cxn modelId="{147518C7-F711-4BDE-A4A7-D06957F0D96B}" type="presParOf" srcId="{F99FD0E0-8333-4701-B92D-9646F4266A0B}" destId="{8C0432B9-EF14-45D4-B86C-ABA08ABF9C35}" srcOrd="3" destOrd="0" presId="urn:microsoft.com/office/officeart/2016/7/layout/BasicProcessNew"/>
    <dgm:cxn modelId="{22E486CF-30B2-433B-9CE0-052DC5560169}" type="presParOf" srcId="{F99FD0E0-8333-4701-B92D-9646F4266A0B}" destId="{B64E9694-19B3-4AC2-9420-6A074A053196}" srcOrd="4" destOrd="0" presId="urn:microsoft.com/office/officeart/2016/7/layout/BasicProcessNew"/>
    <dgm:cxn modelId="{C9962CBB-0BDF-4E5F-90AC-CB9F5C9711DD}" type="presParOf" srcId="{F99FD0E0-8333-4701-B92D-9646F4266A0B}" destId="{52C33DF3-99C1-4982-8363-020D0DE020B4}" srcOrd="5" destOrd="0" presId="urn:microsoft.com/office/officeart/2016/7/layout/BasicProcessNew"/>
    <dgm:cxn modelId="{90214AE8-707A-496A-858A-7F14FD9DA8AA}" type="presParOf" srcId="{F99FD0E0-8333-4701-B92D-9646F4266A0B}" destId="{FF64D092-E23B-4B1C-982A-9D9D6F619F1D}" srcOrd="6" destOrd="0" presId="urn:microsoft.com/office/officeart/2016/7/layout/BasicProcessNew"/>
    <dgm:cxn modelId="{0C467E3C-DDDC-4D09-8721-BBA8FA894BC4}" type="presParOf" srcId="{F99FD0E0-8333-4701-B92D-9646F4266A0B}" destId="{52B4C1B5-DB51-4D31-8B62-B741108361C4}" srcOrd="7" destOrd="0" presId="urn:microsoft.com/office/officeart/2016/7/layout/BasicProcessNew"/>
    <dgm:cxn modelId="{C31EEFC1-C16F-4220-9763-81342E00D356}" type="presParOf" srcId="{F99FD0E0-8333-4701-B92D-9646F4266A0B}" destId="{51D5AAD5-7061-4040-A62D-E5A99C9E70B2}" srcOrd="8" destOrd="0" presId="urn:microsoft.com/office/officeart/2016/7/layout/BasicProcessNew"/>
    <dgm:cxn modelId="{FA2A46A2-9C8D-4B99-9487-624A2B9B381D}" type="presParOf" srcId="{F99FD0E0-8333-4701-B92D-9646F4266A0B}" destId="{7184B25D-9F7F-4A7F-B830-CB3CF89E8C31}" srcOrd="9" destOrd="0" presId="urn:microsoft.com/office/officeart/2016/7/layout/BasicProcessNew"/>
    <dgm:cxn modelId="{F90D0804-BDE9-46DF-A8F1-935FA470F659}" type="presParOf" srcId="{F99FD0E0-8333-4701-B92D-9646F4266A0B}" destId="{4B05181F-BA54-4CCF-8685-50DFEBA6213A}" srcOrd="10" destOrd="0" presId="urn:microsoft.com/office/officeart/2016/7/layout/BasicProcessNew"/>
    <dgm:cxn modelId="{ACE81A24-7CF9-4B0D-BBE8-800291EC6930}" type="presParOf" srcId="{F99FD0E0-8333-4701-B92D-9646F4266A0B}" destId="{6F2DC53A-F448-419A-AAFA-0FEDF1AE2FD2}" srcOrd="11" destOrd="0" presId="urn:microsoft.com/office/officeart/2016/7/layout/BasicProcessNew"/>
    <dgm:cxn modelId="{F57B1386-CA60-424A-BD52-2A200FB7770A}" type="presParOf" srcId="{F99FD0E0-8333-4701-B92D-9646F4266A0B}" destId="{EC730803-F409-4EB6-9106-C4B757929EA1}" srcOrd="12"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1113"/>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Procedibilità</a:t>
          </a:r>
          <a:r>
            <a:rPr lang="it-IT" sz="1600" u="none" kern="1200" dirty="0"/>
            <a:t>: </a:t>
          </a:r>
          <a:r>
            <a:rPr lang="it-IT" sz="1600" kern="1200" dirty="0"/>
            <a:t>a </a:t>
          </a:r>
          <a:r>
            <a:rPr lang="it-IT" sz="1600" i="1" kern="1200" dirty="0"/>
            <a:t>querela </a:t>
          </a:r>
          <a:r>
            <a:rPr lang="it-IT" sz="1600" kern="1200" dirty="0"/>
            <a:t>di parte</a:t>
          </a:r>
          <a:endParaRPr lang="en-US" sz="1600" kern="1200" dirty="0"/>
        </a:p>
      </dsp:txBody>
      <dsp:txXfrm>
        <a:off x="44773" y="45886"/>
        <a:ext cx="4612233" cy="827637"/>
      </dsp:txXfrm>
    </dsp:sp>
    <dsp:sp modelId="{F15AAD97-5107-4A79-8EBD-A519A0F58DD5}">
      <dsp:nvSpPr>
        <dsp:cNvPr id="0" name=""/>
        <dsp:cNvSpPr/>
      </dsp:nvSpPr>
      <dsp:spPr>
        <a:xfrm>
          <a:off x="0" y="931656"/>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Competenza</a:t>
          </a:r>
          <a:r>
            <a:rPr lang="it-IT" sz="1600" u="none" kern="1200" dirty="0"/>
            <a:t>: </a:t>
          </a:r>
          <a:r>
            <a:rPr lang="it-IT" sz="1600" kern="1200" dirty="0"/>
            <a:t>Tribunale monocratico</a:t>
          </a:r>
        </a:p>
      </dsp:txBody>
      <dsp:txXfrm>
        <a:off x="44773" y="976429"/>
        <a:ext cx="4612233" cy="827637"/>
      </dsp:txXfrm>
    </dsp:sp>
    <dsp:sp modelId="{FCFD0340-5C74-4F26-81B5-2E01291BDDFA}">
      <dsp:nvSpPr>
        <dsp:cNvPr id="0" name=""/>
        <dsp:cNvSpPr/>
      </dsp:nvSpPr>
      <dsp:spPr>
        <a:xfrm>
          <a:off x="0" y="1862199"/>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Misure cautelari</a:t>
          </a:r>
          <a:r>
            <a:rPr lang="it-IT" sz="1600" kern="1200" dirty="0"/>
            <a:t>: non consentite</a:t>
          </a:r>
          <a:endParaRPr lang="en-US" sz="500" kern="1200" dirty="0"/>
        </a:p>
      </dsp:txBody>
      <dsp:txXfrm>
        <a:off x="44773" y="1906972"/>
        <a:ext cx="4612233" cy="827637"/>
      </dsp:txXfrm>
    </dsp:sp>
    <dsp:sp modelId="{33091A0E-3526-41A2-8F2C-47B0607BC64D}">
      <dsp:nvSpPr>
        <dsp:cNvPr id="0" name=""/>
        <dsp:cNvSpPr/>
      </dsp:nvSpPr>
      <dsp:spPr>
        <a:xfrm>
          <a:off x="0" y="2792742"/>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Prescrizione:</a:t>
          </a:r>
          <a:r>
            <a:rPr lang="it-IT" sz="1600" kern="1200" dirty="0"/>
            <a:t> 6 anni</a:t>
          </a:r>
          <a:r>
            <a:rPr lang="it-IT" sz="500" kern="1200" dirty="0"/>
            <a:t>.</a:t>
          </a:r>
          <a:endParaRPr lang="en-US" sz="500" kern="1200" dirty="0"/>
        </a:p>
      </dsp:txBody>
      <dsp:txXfrm>
        <a:off x="44773" y="2837515"/>
        <a:ext cx="4612233" cy="827637"/>
      </dsp:txXfrm>
    </dsp:sp>
    <dsp:sp modelId="{1A344B68-8BCB-441F-B27B-DAA93FB8C9D1}">
      <dsp:nvSpPr>
        <dsp:cNvPr id="0" name=""/>
        <dsp:cNvSpPr/>
      </dsp:nvSpPr>
      <dsp:spPr>
        <a:xfrm>
          <a:off x="0" y="3793665"/>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proprio:</a:t>
          </a:r>
          <a:r>
            <a:rPr lang="it-IT" sz="1400" kern="1200" dirty="0"/>
            <a:t> può commetterlo solo chi ha una specifica qualifica o si trova in determinate situazioni giuridico - sociali</a:t>
          </a:r>
          <a:endParaRPr lang="en-US" sz="1400" kern="1200" dirty="0"/>
        </a:p>
      </dsp:txBody>
      <dsp:txXfrm>
        <a:off x="44773" y="3838438"/>
        <a:ext cx="4612233" cy="827637"/>
      </dsp:txXfrm>
    </dsp:sp>
    <dsp:sp modelId="{28C33796-6595-4111-ADDF-73E38B2E52DA}">
      <dsp:nvSpPr>
        <dsp:cNvPr id="0" name=""/>
        <dsp:cNvSpPr/>
      </dsp:nvSpPr>
      <dsp:spPr>
        <a:xfrm>
          <a:off x="0" y="4654941"/>
          <a:ext cx="4701779" cy="917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specifico</a:t>
          </a:r>
          <a:r>
            <a:rPr lang="it-IT" sz="1600" kern="1200" dirty="0"/>
            <a:t>: l’autore pone in essere un fatto ulteriore non necessario per la commissione del reato</a:t>
          </a:r>
        </a:p>
        <a:p>
          <a:pPr marL="0" lvl="0" indent="0" algn="l" defTabSz="711200">
            <a:lnSpc>
              <a:spcPct val="90000"/>
            </a:lnSpc>
            <a:spcBef>
              <a:spcPct val="0"/>
            </a:spcBef>
            <a:spcAft>
              <a:spcPct val="35000"/>
            </a:spcAft>
            <a:buNone/>
          </a:pPr>
          <a:r>
            <a:rPr lang="it-IT" sz="1600" kern="1200" dirty="0">
              <a:solidFill>
                <a:srgbClr val="FF0000"/>
              </a:solidFill>
            </a:rPr>
            <a:t>Comma 2: </a:t>
          </a:r>
          <a:r>
            <a:rPr lang="it-IT" sz="1600" kern="1200" dirty="0">
              <a:solidFill>
                <a:schemeClr val="bg1"/>
              </a:solidFill>
            </a:rPr>
            <a:t>sufficiente il dolo generico</a:t>
          </a:r>
          <a:endParaRPr lang="en-US" sz="1600" kern="1200" dirty="0">
            <a:solidFill>
              <a:srgbClr val="FF0000"/>
            </a:solidFill>
          </a:endParaRPr>
        </a:p>
      </dsp:txBody>
      <dsp:txXfrm>
        <a:off x="44773" y="4699714"/>
        <a:ext cx="4612233" cy="8276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A6C8F-BCA7-4854-803B-2BD67C8C7B93}">
      <dsp:nvSpPr>
        <dsp:cNvPr id="0" name=""/>
        <dsp:cNvSpPr/>
      </dsp:nvSpPr>
      <dsp:spPr>
        <a:xfrm>
          <a:off x="0" y="509263"/>
          <a:ext cx="7886700" cy="781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4024CA-4B1A-4117-B88B-1E0C71C93449}">
      <dsp:nvSpPr>
        <dsp:cNvPr id="0" name=""/>
        <dsp:cNvSpPr/>
      </dsp:nvSpPr>
      <dsp:spPr>
        <a:xfrm>
          <a:off x="394335" y="51703"/>
          <a:ext cx="5520690" cy="9151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377950">
            <a:lnSpc>
              <a:spcPct val="90000"/>
            </a:lnSpc>
            <a:spcBef>
              <a:spcPct val="0"/>
            </a:spcBef>
            <a:spcAft>
              <a:spcPct val="35000"/>
            </a:spcAft>
            <a:buNone/>
          </a:pPr>
          <a:r>
            <a:rPr lang="it-IT" sz="3100" u="sng" kern="1200"/>
            <a:t>Perizia psicologica di parte:</a:t>
          </a:r>
          <a:endParaRPr lang="en-US" sz="3100" kern="1200"/>
        </a:p>
      </dsp:txBody>
      <dsp:txXfrm>
        <a:off x="439007" y="96375"/>
        <a:ext cx="5431346" cy="825776"/>
      </dsp:txXfrm>
    </dsp:sp>
    <dsp:sp modelId="{4EB5E700-3634-47EC-A376-79CD2D912770}">
      <dsp:nvSpPr>
        <dsp:cNvPr id="0" name=""/>
        <dsp:cNvSpPr/>
      </dsp:nvSpPr>
      <dsp:spPr>
        <a:xfrm>
          <a:off x="0" y="1915423"/>
          <a:ext cx="7886700" cy="7812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4E9562-D8B1-448D-BD5E-03D6935007AA}">
      <dsp:nvSpPr>
        <dsp:cNvPr id="0" name=""/>
        <dsp:cNvSpPr/>
      </dsp:nvSpPr>
      <dsp:spPr>
        <a:xfrm>
          <a:off x="394335" y="1457863"/>
          <a:ext cx="5520690" cy="9151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377950">
            <a:lnSpc>
              <a:spcPct val="90000"/>
            </a:lnSpc>
            <a:spcBef>
              <a:spcPct val="0"/>
            </a:spcBef>
            <a:spcAft>
              <a:spcPct val="35000"/>
            </a:spcAft>
            <a:buNone/>
          </a:pPr>
          <a:r>
            <a:rPr lang="it-IT" sz="3100" u="sng" kern="1200"/>
            <a:t>Dialogo con servizi sociali:</a:t>
          </a:r>
          <a:endParaRPr lang="en-US" sz="3100" kern="1200"/>
        </a:p>
      </dsp:txBody>
      <dsp:txXfrm>
        <a:off x="439007" y="1502535"/>
        <a:ext cx="5431346" cy="825776"/>
      </dsp:txXfrm>
    </dsp:sp>
    <dsp:sp modelId="{AE20798C-FE2C-41C3-8115-4A6A3026B3C9}">
      <dsp:nvSpPr>
        <dsp:cNvPr id="0" name=""/>
        <dsp:cNvSpPr/>
      </dsp:nvSpPr>
      <dsp:spPr>
        <a:xfrm>
          <a:off x="0" y="3321584"/>
          <a:ext cx="7886700" cy="7812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4048AA11-D6F1-4C2E-A895-8BDDCC21A213}">
      <dsp:nvSpPr>
        <dsp:cNvPr id="0" name=""/>
        <dsp:cNvSpPr/>
      </dsp:nvSpPr>
      <dsp:spPr>
        <a:xfrm>
          <a:off x="394335" y="2864024"/>
          <a:ext cx="5520690" cy="9151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377950">
            <a:lnSpc>
              <a:spcPct val="90000"/>
            </a:lnSpc>
            <a:spcBef>
              <a:spcPct val="0"/>
            </a:spcBef>
            <a:spcAft>
              <a:spcPct val="35000"/>
            </a:spcAft>
            <a:buNone/>
          </a:pPr>
          <a:r>
            <a:rPr lang="it-IT" sz="3100" u="sng" kern="1200"/>
            <a:t>Percorso genitoriale:</a:t>
          </a:r>
          <a:endParaRPr lang="en-US" sz="3100" kern="1200"/>
        </a:p>
      </dsp:txBody>
      <dsp:txXfrm>
        <a:off x="439007" y="2908696"/>
        <a:ext cx="5431346" cy="82577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50B06-F50D-4776-9013-3DB0E9E3209A}">
      <dsp:nvSpPr>
        <dsp:cNvPr id="0" name=""/>
        <dsp:cNvSpPr/>
      </dsp:nvSpPr>
      <dsp:spPr>
        <a:xfrm>
          <a:off x="0" y="1255918"/>
          <a:ext cx="2218134" cy="1408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103556-8393-484C-9818-DA939A36F7A8}">
      <dsp:nvSpPr>
        <dsp:cNvPr id="0" name=""/>
        <dsp:cNvSpPr/>
      </dsp:nvSpPr>
      <dsp:spPr>
        <a:xfrm>
          <a:off x="246459" y="1490054"/>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u="sng" kern="1200"/>
            <a:t>Imputato:</a:t>
          </a:r>
          <a:r>
            <a:rPr lang="it-IT" sz="2400" kern="1200"/>
            <a:t> padre;</a:t>
          </a:r>
          <a:endParaRPr lang="en-US" sz="2400" kern="1200"/>
        </a:p>
      </dsp:txBody>
      <dsp:txXfrm>
        <a:off x="287713" y="1531308"/>
        <a:ext cx="2135626" cy="1326007"/>
      </dsp:txXfrm>
    </dsp:sp>
    <dsp:sp modelId="{C17E0B54-EDE3-4024-95E6-9357D3E05157}">
      <dsp:nvSpPr>
        <dsp:cNvPr id="0" name=""/>
        <dsp:cNvSpPr/>
      </dsp:nvSpPr>
      <dsp:spPr>
        <a:xfrm>
          <a:off x="2711053" y="1255918"/>
          <a:ext cx="2218134" cy="1408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586057-0E82-40F9-9117-3D9EABCD7DC1}">
      <dsp:nvSpPr>
        <dsp:cNvPr id="0" name=""/>
        <dsp:cNvSpPr/>
      </dsp:nvSpPr>
      <dsp:spPr>
        <a:xfrm>
          <a:off x="2957512" y="1490054"/>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u="sng" kern="1200"/>
            <a:t>Persone offese</a:t>
          </a:r>
          <a:r>
            <a:rPr lang="it-IT" sz="2400" kern="1200"/>
            <a:t>: 2 figli, madre deceduta;</a:t>
          </a:r>
          <a:endParaRPr lang="en-US" sz="2400" kern="1200"/>
        </a:p>
      </dsp:txBody>
      <dsp:txXfrm>
        <a:off x="2998766" y="1531308"/>
        <a:ext cx="2135626" cy="1326007"/>
      </dsp:txXfrm>
    </dsp:sp>
    <dsp:sp modelId="{17BCB98A-7C76-43B5-8397-D8E56626EDD7}">
      <dsp:nvSpPr>
        <dsp:cNvPr id="0" name=""/>
        <dsp:cNvSpPr/>
      </dsp:nvSpPr>
      <dsp:spPr>
        <a:xfrm>
          <a:off x="5422106" y="1255918"/>
          <a:ext cx="2218134" cy="14085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A37CA9-8208-4EFD-BEF7-D3B291D8AAB2}">
      <dsp:nvSpPr>
        <dsp:cNvPr id="0" name=""/>
        <dsp:cNvSpPr/>
      </dsp:nvSpPr>
      <dsp:spPr>
        <a:xfrm>
          <a:off x="5668565" y="1490054"/>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u="sng" kern="1200"/>
            <a:t>Imputazione:</a:t>
          </a:r>
          <a:r>
            <a:rPr lang="it-IT" sz="2400" kern="1200"/>
            <a:t> art. 572 c.p.</a:t>
          </a:r>
          <a:endParaRPr lang="en-US" sz="2400" kern="1200"/>
        </a:p>
      </dsp:txBody>
      <dsp:txXfrm>
        <a:off x="5709819" y="1531308"/>
        <a:ext cx="2135626" cy="1326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2908"/>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Procedibilità</a:t>
          </a:r>
          <a:r>
            <a:rPr lang="it-IT" sz="1600" u="none" kern="1200" dirty="0"/>
            <a:t>: </a:t>
          </a:r>
          <a:r>
            <a:rPr lang="it-IT" sz="1600" i="1" kern="1200" dirty="0"/>
            <a:t>d’ufficio</a:t>
          </a:r>
          <a:r>
            <a:rPr lang="it-IT" sz="1600" kern="1200" dirty="0"/>
            <a:t> nel n. 1) e, se commesso nei 	 confronti di  minori, nel n. 2) del comma 2); </a:t>
          </a:r>
        </a:p>
        <a:p>
          <a:pPr marL="0" lvl="0" indent="0" algn="l" defTabSz="711200">
            <a:lnSpc>
              <a:spcPct val="90000"/>
            </a:lnSpc>
            <a:spcBef>
              <a:spcPct val="0"/>
            </a:spcBef>
            <a:spcAft>
              <a:spcPct val="35000"/>
            </a:spcAft>
            <a:buNone/>
          </a:pPr>
          <a:r>
            <a:rPr lang="it-IT" sz="1600" kern="1200" dirty="0"/>
            <a:t>	         a </a:t>
          </a:r>
          <a:r>
            <a:rPr lang="it-IT" sz="1600" i="1" kern="1200" dirty="0"/>
            <a:t>querela </a:t>
          </a:r>
          <a:r>
            <a:rPr lang="it-IT" sz="1600" kern="1200" dirty="0"/>
            <a:t>di parte negli altri casi</a:t>
          </a:r>
          <a:endParaRPr lang="en-US" sz="1600" kern="1200" dirty="0"/>
        </a:p>
      </dsp:txBody>
      <dsp:txXfrm>
        <a:off x="44787" y="47695"/>
        <a:ext cx="4612205" cy="827901"/>
      </dsp:txXfrm>
    </dsp:sp>
    <dsp:sp modelId="{F15AAD97-5107-4A79-8EBD-A519A0F58DD5}">
      <dsp:nvSpPr>
        <dsp:cNvPr id="0" name=""/>
        <dsp:cNvSpPr/>
      </dsp:nvSpPr>
      <dsp:spPr>
        <a:xfrm>
          <a:off x="0" y="932674"/>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Competenza</a:t>
          </a:r>
          <a:r>
            <a:rPr lang="it-IT" sz="1600" u="none" kern="1200" dirty="0"/>
            <a:t>: </a:t>
          </a:r>
          <a:r>
            <a:rPr lang="it-IT" sz="1600" kern="1200" dirty="0"/>
            <a:t>Tribunale monocratico</a:t>
          </a:r>
        </a:p>
        <a:p>
          <a:pPr marL="0" lvl="0" indent="0" algn="l" defTabSz="711200">
            <a:lnSpc>
              <a:spcPct val="90000"/>
            </a:lnSpc>
            <a:spcBef>
              <a:spcPct val="0"/>
            </a:spcBef>
            <a:spcAft>
              <a:spcPct val="35000"/>
            </a:spcAft>
            <a:buNone/>
          </a:pPr>
          <a:r>
            <a:rPr lang="en-US" sz="1600" u="sng" kern="1200" dirty="0" err="1"/>
            <a:t>Sanzione</a:t>
          </a:r>
          <a:r>
            <a:rPr lang="en-US" sz="1600" kern="1200" dirty="0"/>
            <a:t>: </a:t>
          </a:r>
          <a:r>
            <a:rPr lang="en-US" sz="1600" kern="1200" dirty="0" err="1"/>
            <a:t>pena</a:t>
          </a:r>
          <a:r>
            <a:rPr lang="en-US" sz="1600" kern="1200" dirty="0"/>
            <a:t> </a:t>
          </a:r>
          <a:r>
            <a:rPr lang="en-US" sz="1600" kern="1200" dirty="0" err="1"/>
            <a:t>alternativa</a:t>
          </a:r>
          <a:r>
            <a:rPr lang="en-US" sz="1600" kern="1200" dirty="0"/>
            <a:t> (comma 1)</a:t>
          </a:r>
        </a:p>
        <a:p>
          <a:pPr marL="0" lvl="0" indent="0" algn="l" defTabSz="711200">
            <a:lnSpc>
              <a:spcPct val="90000"/>
            </a:lnSpc>
            <a:spcBef>
              <a:spcPct val="0"/>
            </a:spcBef>
            <a:spcAft>
              <a:spcPct val="35000"/>
            </a:spcAft>
            <a:buNone/>
          </a:pPr>
          <a:r>
            <a:rPr lang="en-US" sz="1600" kern="1200" dirty="0"/>
            <a:t>	   </a:t>
          </a:r>
          <a:r>
            <a:rPr lang="en-US" sz="1600" kern="1200" dirty="0" err="1"/>
            <a:t>pena</a:t>
          </a:r>
          <a:r>
            <a:rPr lang="en-US" sz="1600" kern="1200" dirty="0"/>
            <a:t> </a:t>
          </a:r>
          <a:r>
            <a:rPr lang="en-US" sz="1600" kern="1200" dirty="0" err="1"/>
            <a:t>congiunta</a:t>
          </a:r>
          <a:r>
            <a:rPr lang="en-US" sz="1600" kern="1200" dirty="0"/>
            <a:t> (comma 2)</a:t>
          </a:r>
        </a:p>
      </dsp:txBody>
      <dsp:txXfrm>
        <a:off x="44787" y="977461"/>
        <a:ext cx="4612205" cy="827901"/>
      </dsp:txXfrm>
    </dsp:sp>
    <dsp:sp modelId="{FCFD0340-5C74-4F26-81B5-2E01291BDDFA}">
      <dsp:nvSpPr>
        <dsp:cNvPr id="0" name=""/>
        <dsp:cNvSpPr/>
      </dsp:nvSpPr>
      <dsp:spPr>
        <a:xfrm>
          <a:off x="0" y="1862441"/>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Misure cautelari</a:t>
          </a:r>
          <a:r>
            <a:rPr lang="it-IT" sz="1600" kern="1200" dirty="0"/>
            <a:t>: art. 282</a:t>
          </a:r>
          <a:r>
            <a:rPr lang="it-IT" sz="1600" i="1" kern="1200" dirty="0"/>
            <a:t>bis</a:t>
          </a:r>
          <a:r>
            <a:rPr lang="it-IT" sz="1600" kern="1200" dirty="0"/>
            <a:t>, comma 6, c.p.p</a:t>
          </a:r>
          <a:r>
            <a:rPr lang="it-IT" sz="500" kern="1200" dirty="0"/>
            <a:t>.</a:t>
          </a:r>
          <a:endParaRPr lang="en-US" sz="500" kern="1200" dirty="0"/>
        </a:p>
      </dsp:txBody>
      <dsp:txXfrm>
        <a:off x="44787" y="1907228"/>
        <a:ext cx="4612205" cy="827901"/>
      </dsp:txXfrm>
    </dsp:sp>
    <dsp:sp modelId="{33091A0E-3526-41A2-8F2C-47B0607BC64D}">
      <dsp:nvSpPr>
        <dsp:cNvPr id="0" name=""/>
        <dsp:cNvSpPr/>
      </dsp:nvSpPr>
      <dsp:spPr>
        <a:xfrm>
          <a:off x="0" y="2792207"/>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Prescrizione:</a:t>
          </a:r>
          <a:r>
            <a:rPr lang="it-IT" sz="1600" kern="1200" dirty="0"/>
            <a:t> 6 anni</a:t>
          </a:r>
          <a:r>
            <a:rPr lang="it-IT" sz="500" kern="1200" dirty="0"/>
            <a:t>.</a:t>
          </a:r>
          <a:endParaRPr lang="en-US" sz="500" kern="1200" dirty="0"/>
        </a:p>
      </dsp:txBody>
      <dsp:txXfrm>
        <a:off x="44787" y="2836994"/>
        <a:ext cx="4612205" cy="827901"/>
      </dsp:txXfrm>
    </dsp:sp>
    <dsp:sp modelId="{1A344B68-8BCB-441F-B27B-DAA93FB8C9D1}">
      <dsp:nvSpPr>
        <dsp:cNvPr id="0" name=""/>
        <dsp:cNvSpPr/>
      </dsp:nvSpPr>
      <dsp:spPr>
        <a:xfrm>
          <a:off x="0" y="3791304"/>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permanente:</a:t>
          </a:r>
          <a:r>
            <a:rPr lang="it-IT" sz="1400" kern="1200" dirty="0"/>
            <a:t> gli </a:t>
          </a:r>
          <a:r>
            <a:rPr lang="it-IT" sz="1400" i="1" kern="1200" dirty="0"/>
            <a:t>effetti antigiuridici</a:t>
          </a:r>
          <a:r>
            <a:rPr lang="it-IT" sz="1400" kern="1200" dirty="0"/>
            <a:t> permangono oltre l’evento; la prescrizione inizia a decorrere (</a:t>
          </a:r>
          <a:r>
            <a:rPr lang="it-IT" sz="1400" i="1" kern="1200" dirty="0" err="1"/>
            <a:t>dies</a:t>
          </a:r>
          <a:r>
            <a:rPr lang="it-IT" sz="1400" i="1" kern="1200" dirty="0"/>
            <a:t> a quo) </a:t>
          </a:r>
          <a:r>
            <a:rPr lang="it-IT" sz="1400" kern="1200" dirty="0"/>
            <a:t>da quando cessa la permanenza (art. 158 c.p.)</a:t>
          </a:r>
          <a:endParaRPr lang="en-US" sz="1400" kern="1200" dirty="0"/>
        </a:p>
      </dsp:txBody>
      <dsp:txXfrm>
        <a:off x="44787" y="3836091"/>
        <a:ext cx="4612205" cy="827901"/>
      </dsp:txXfrm>
    </dsp:sp>
    <dsp:sp modelId="{28C33796-6595-4111-ADDF-73E38B2E52DA}">
      <dsp:nvSpPr>
        <dsp:cNvPr id="0" name=""/>
        <dsp:cNvSpPr/>
      </dsp:nvSpPr>
      <dsp:spPr>
        <a:xfrm>
          <a:off x="0" y="4654649"/>
          <a:ext cx="4701779" cy="9174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generico</a:t>
          </a:r>
          <a:r>
            <a:rPr lang="it-IT" sz="1600" kern="1200" dirty="0"/>
            <a:t>: coscienza e volontà di sottrarsi agli obblighi, nel comma 2, consapevolezza dello stato di bisogno.</a:t>
          </a:r>
          <a:endParaRPr lang="en-US" sz="1600" kern="1200" dirty="0"/>
        </a:p>
      </dsp:txBody>
      <dsp:txXfrm>
        <a:off x="44787" y="4699436"/>
        <a:ext cx="4612205" cy="8279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4874"/>
          <a:ext cx="4701779" cy="7792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Procedibilità</a:t>
          </a:r>
          <a:r>
            <a:rPr lang="it-IT" sz="1600" u="none" kern="1200" dirty="0"/>
            <a:t>: </a:t>
          </a:r>
          <a:r>
            <a:rPr lang="it-IT" sz="1600" i="1" kern="1200" dirty="0"/>
            <a:t>d’ufficio</a:t>
          </a:r>
          <a:endParaRPr lang="en-US" sz="1600" kern="1200" dirty="0"/>
        </a:p>
      </dsp:txBody>
      <dsp:txXfrm>
        <a:off x="38038" y="42912"/>
        <a:ext cx="4625703" cy="703143"/>
      </dsp:txXfrm>
    </dsp:sp>
    <dsp:sp modelId="{F15AAD97-5107-4A79-8EBD-A519A0F58DD5}">
      <dsp:nvSpPr>
        <dsp:cNvPr id="0" name=""/>
        <dsp:cNvSpPr/>
      </dsp:nvSpPr>
      <dsp:spPr>
        <a:xfrm>
          <a:off x="0" y="887774"/>
          <a:ext cx="4701779" cy="7792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Competenza</a:t>
          </a:r>
          <a:r>
            <a:rPr lang="it-IT" sz="1600" u="none" kern="1200" dirty="0"/>
            <a:t>: </a:t>
          </a:r>
          <a:r>
            <a:rPr lang="it-IT" sz="1600" kern="1200" dirty="0"/>
            <a:t>Tribunale monocratico; Corte d’Assise (in caso di morte)</a:t>
          </a:r>
        </a:p>
      </dsp:txBody>
      <dsp:txXfrm>
        <a:off x="38038" y="925812"/>
        <a:ext cx="4625703" cy="703143"/>
      </dsp:txXfrm>
    </dsp:sp>
    <dsp:sp modelId="{FCFD0340-5C74-4F26-81B5-2E01291BDDFA}">
      <dsp:nvSpPr>
        <dsp:cNvPr id="0" name=""/>
        <dsp:cNvSpPr/>
      </dsp:nvSpPr>
      <dsp:spPr>
        <a:xfrm>
          <a:off x="0" y="1770674"/>
          <a:ext cx="4701779" cy="7792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Misure cautelari</a:t>
          </a:r>
          <a:r>
            <a:rPr lang="it-IT" sz="1600" kern="1200" dirty="0"/>
            <a:t>: consentite; anche 282bis co. 6 c.p.p.</a:t>
          </a:r>
          <a:r>
            <a:rPr lang="it-IT" sz="500" kern="1200" dirty="0"/>
            <a:t>.</a:t>
          </a:r>
          <a:endParaRPr lang="en-US" sz="500" kern="1200" dirty="0"/>
        </a:p>
      </dsp:txBody>
      <dsp:txXfrm>
        <a:off x="38038" y="1808712"/>
        <a:ext cx="4625703" cy="703143"/>
      </dsp:txXfrm>
    </dsp:sp>
    <dsp:sp modelId="{33091A0E-3526-41A2-8F2C-47B0607BC64D}">
      <dsp:nvSpPr>
        <dsp:cNvPr id="0" name=""/>
        <dsp:cNvSpPr/>
      </dsp:nvSpPr>
      <dsp:spPr>
        <a:xfrm>
          <a:off x="0" y="2653574"/>
          <a:ext cx="4701779" cy="7792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Prescrizione:</a:t>
          </a:r>
          <a:r>
            <a:rPr lang="it-IT" sz="1600" kern="1200" dirty="0"/>
            <a:t> 6 anni; 8 anni (co.2 , </a:t>
          </a:r>
          <a:r>
            <a:rPr lang="it-IT" sz="1600" kern="1200" dirty="0" err="1"/>
            <a:t>u.p.</a:t>
          </a:r>
          <a:r>
            <a:rPr lang="it-IT" sz="1600" kern="1200" dirty="0"/>
            <a:t>)</a:t>
          </a:r>
          <a:r>
            <a:rPr lang="it-IT" sz="500" kern="1200" dirty="0"/>
            <a:t>.</a:t>
          </a:r>
          <a:endParaRPr lang="en-US" sz="500" kern="1200" dirty="0"/>
        </a:p>
      </dsp:txBody>
      <dsp:txXfrm>
        <a:off x="38038" y="2691612"/>
        <a:ext cx="4625703" cy="703143"/>
      </dsp:txXfrm>
    </dsp:sp>
    <dsp:sp modelId="{1A344B68-8BCB-441F-B27B-DAA93FB8C9D1}">
      <dsp:nvSpPr>
        <dsp:cNvPr id="0" name=""/>
        <dsp:cNvSpPr/>
      </dsp:nvSpPr>
      <dsp:spPr>
        <a:xfrm>
          <a:off x="0" y="3688598"/>
          <a:ext cx="4701779" cy="1147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proprio, </a:t>
          </a:r>
          <a:r>
            <a:rPr lang="it-IT" sz="1400" u="sng" kern="1200" dirty="0" err="1"/>
            <a:t>plurioffensivo</a:t>
          </a:r>
          <a:r>
            <a:rPr lang="it-IT" sz="1400" u="sng" kern="1200" dirty="0"/>
            <a:t>:</a:t>
          </a:r>
          <a:r>
            <a:rPr lang="it-IT" sz="1400" u="none" kern="1200" dirty="0"/>
            <a:t> </a:t>
          </a:r>
          <a:r>
            <a:rPr lang="it-IT" sz="1400" kern="1200" dirty="0"/>
            <a:t>incolumità psicofisica; rapporti di istruzione, cura, vigilanza, custodia; libertà personale (art. 13 Cost.); libera manifestazione di pensiero (art. 21 Cost.)</a:t>
          </a:r>
          <a:endParaRPr lang="en-US" sz="1400" kern="1200" dirty="0"/>
        </a:p>
      </dsp:txBody>
      <dsp:txXfrm>
        <a:off x="56035" y="3744633"/>
        <a:ext cx="4589709" cy="1035806"/>
      </dsp:txXfrm>
    </dsp:sp>
    <dsp:sp modelId="{28C33796-6595-4111-ADDF-73E38B2E52DA}">
      <dsp:nvSpPr>
        <dsp:cNvPr id="0" name=""/>
        <dsp:cNvSpPr/>
      </dsp:nvSpPr>
      <dsp:spPr>
        <a:xfrm>
          <a:off x="0" y="4792905"/>
          <a:ext cx="4701779" cy="7792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specifico (</a:t>
          </a:r>
          <a:r>
            <a:rPr lang="it-IT" sz="1600" i="1" u="sng" kern="1200" dirty="0" err="1"/>
            <a:t>ius</a:t>
          </a:r>
          <a:r>
            <a:rPr lang="it-IT" sz="1600" i="1" u="sng" kern="1200" dirty="0"/>
            <a:t> corrigendi)/</a:t>
          </a:r>
          <a:r>
            <a:rPr lang="it-IT" sz="1600" u="sng" kern="1200" dirty="0"/>
            <a:t>generico?</a:t>
          </a:r>
          <a:endParaRPr lang="en-US" sz="1600" kern="1200" dirty="0"/>
        </a:p>
      </dsp:txBody>
      <dsp:txXfrm>
        <a:off x="38038" y="4830943"/>
        <a:ext cx="4625703" cy="7031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8527"/>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Procedibilità</a:t>
          </a:r>
          <a:r>
            <a:rPr lang="it-IT" sz="1600" u="none" kern="1200" dirty="0"/>
            <a:t>: </a:t>
          </a:r>
          <a:r>
            <a:rPr lang="it-IT" sz="1600" i="1" kern="1200" dirty="0"/>
            <a:t>d’ufficio</a:t>
          </a:r>
          <a:endParaRPr lang="en-US" sz="1600" kern="1200" dirty="0"/>
        </a:p>
      </dsp:txBody>
      <dsp:txXfrm>
        <a:off x="43321" y="51848"/>
        <a:ext cx="4615137" cy="800803"/>
      </dsp:txXfrm>
    </dsp:sp>
    <dsp:sp modelId="{F15AAD97-5107-4A79-8EBD-A519A0F58DD5}">
      <dsp:nvSpPr>
        <dsp:cNvPr id="0" name=""/>
        <dsp:cNvSpPr/>
      </dsp:nvSpPr>
      <dsp:spPr>
        <a:xfrm>
          <a:off x="0" y="942052"/>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Competenza</a:t>
          </a:r>
          <a:r>
            <a:rPr lang="it-IT" sz="1600" u="none" kern="1200" dirty="0"/>
            <a:t>: </a:t>
          </a:r>
          <a:r>
            <a:rPr lang="it-IT" sz="1600" kern="1200" dirty="0"/>
            <a:t>Tribunale monocratico (ud prel.); Tribunale Collegiale (lesioni gravissime); Corte d’Assise (morte)</a:t>
          </a:r>
          <a:endParaRPr lang="en-US" sz="1600" kern="1200" dirty="0"/>
        </a:p>
      </dsp:txBody>
      <dsp:txXfrm>
        <a:off x="43321" y="985373"/>
        <a:ext cx="4615137" cy="800803"/>
      </dsp:txXfrm>
    </dsp:sp>
    <dsp:sp modelId="{FCFD0340-5C74-4F26-81B5-2E01291BDDFA}">
      <dsp:nvSpPr>
        <dsp:cNvPr id="0" name=""/>
        <dsp:cNvSpPr/>
      </dsp:nvSpPr>
      <dsp:spPr>
        <a:xfrm>
          <a:off x="0" y="1875577"/>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Misure cautelari</a:t>
          </a:r>
          <a:r>
            <a:rPr lang="it-IT" sz="1600" kern="1200" dirty="0"/>
            <a:t>: consentite; anche art. 282</a:t>
          </a:r>
          <a:r>
            <a:rPr lang="it-IT" sz="1600" i="1" kern="1200" dirty="0"/>
            <a:t>bis</a:t>
          </a:r>
          <a:r>
            <a:rPr lang="it-IT" sz="1600" kern="1200" dirty="0"/>
            <a:t>, comma 6, c.p.p</a:t>
          </a:r>
          <a:r>
            <a:rPr lang="it-IT" sz="500" kern="1200" dirty="0"/>
            <a:t>.</a:t>
          </a:r>
          <a:endParaRPr lang="en-US" sz="500" kern="1200" dirty="0"/>
        </a:p>
      </dsp:txBody>
      <dsp:txXfrm>
        <a:off x="43321" y="1918898"/>
        <a:ext cx="4615137" cy="800803"/>
      </dsp:txXfrm>
    </dsp:sp>
    <dsp:sp modelId="{33091A0E-3526-41A2-8F2C-47B0607BC64D}">
      <dsp:nvSpPr>
        <dsp:cNvPr id="0" name=""/>
        <dsp:cNvSpPr/>
      </dsp:nvSpPr>
      <dsp:spPr>
        <a:xfrm>
          <a:off x="0" y="2809102"/>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Prescrizione:</a:t>
          </a:r>
          <a:r>
            <a:rPr lang="it-IT" sz="1600" kern="1200" dirty="0"/>
            <a:t> 12 anni (co.1); 18 anni (co 2, I parte); 30 anni (co. 3, II parte); imprescrittibile (co. 3, </a:t>
          </a:r>
          <a:r>
            <a:rPr lang="it-IT" sz="1600" kern="1200" dirty="0" err="1"/>
            <a:t>u.p.</a:t>
          </a:r>
          <a:r>
            <a:rPr lang="it-IT" sz="1600" kern="1200" dirty="0"/>
            <a:t>)</a:t>
          </a:r>
          <a:r>
            <a:rPr lang="it-IT" sz="500" kern="1200" dirty="0"/>
            <a:t>.</a:t>
          </a:r>
          <a:endParaRPr lang="en-US" sz="500" kern="1200" dirty="0"/>
        </a:p>
      </dsp:txBody>
      <dsp:txXfrm>
        <a:off x="43321" y="2852423"/>
        <a:ext cx="4615137" cy="800803"/>
      </dsp:txXfrm>
    </dsp:sp>
    <dsp:sp modelId="{1A344B68-8BCB-441F-B27B-DAA93FB8C9D1}">
      <dsp:nvSpPr>
        <dsp:cNvPr id="0" name=""/>
        <dsp:cNvSpPr/>
      </dsp:nvSpPr>
      <dsp:spPr>
        <a:xfrm>
          <a:off x="0" y="3843879"/>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di evento</a:t>
          </a:r>
          <a:r>
            <a:rPr lang="it-IT" sz="1400" u="none" kern="1200" dirty="0"/>
            <a:t>: sopraffazione sistematica;</a:t>
          </a:r>
        </a:p>
        <a:p>
          <a:pPr marL="0" lvl="0" indent="0" algn="l" defTabSz="622300">
            <a:lnSpc>
              <a:spcPct val="90000"/>
            </a:lnSpc>
            <a:spcBef>
              <a:spcPct val="0"/>
            </a:spcBef>
            <a:spcAft>
              <a:spcPct val="35000"/>
            </a:spcAft>
            <a:buNone/>
          </a:pPr>
          <a:r>
            <a:rPr lang="it-IT" sz="1400" u="sng" kern="1200" dirty="0"/>
            <a:t>Reato abituale:</a:t>
          </a:r>
          <a:r>
            <a:rPr lang="it-IT" sz="1400" kern="1200" dirty="0"/>
            <a:t> è necessario che i maltrattamenti si ripetano per un periodo di tempo apprezzabile</a:t>
          </a:r>
          <a:endParaRPr lang="en-US" sz="1400" kern="1200" dirty="0"/>
        </a:p>
      </dsp:txBody>
      <dsp:txXfrm>
        <a:off x="43321" y="3887200"/>
        <a:ext cx="4615137" cy="800803"/>
      </dsp:txXfrm>
    </dsp:sp>
    <dsp:sp modelId="{28C33796-6595-4111-ADDF-73E38B2E52DA}">
      <dsp:nvSpPr>
        <dsp:cNvPr id="0" name=""/>
        <dsp:cNvSpPr/>
      </dsp:nvSpPr>
      <dsp:spPr>
        <a:xfrm>
          <a:off x="0" y="4684680"/>
          <a:ext cx="4701779" cy="8874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unitario</a:t>
          </a:r>
          <a:r>
            <a:rPr lang="it-IT" sz="1600" kern="1200" dirty="0"/>
            <a:t>: inscindibile nella coscienza e volontà dei singoli atti</a:t>
          </a:r>
          <a:endParaRPr lang="en-US" sz="1600" kern="1200" dirty="0"/>
        </a:p>
      </dsp:txBody>
      <dsp:txXfrm>
        <a:off x="43321" y="4728001"/>
        <a:ext cx="4615137" cy="8008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386"/>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Procedibilità</a:t>
          </a:r>
          <a:r>
            <a:rPr lang="it-IT" sz="1600" u="none" kern="1200" dirty="0"/>
            <a:t>: </a:t>
          </a:r>
          <a:r>
            <a:rPr lang="it-IT" sz="1600" kern="1200" dirty="0"/>
            <a:t>a </a:t>
          </a:r>
          <a:r>
            <a:rPr lang="it-IT" sz="1600" i="1" kern="1200" dirty="0"/>
            <a:t>querela </a:t>
          </a:r>
          <a:r>
            <a:rPr lang="it-IT" sz="1600" i="0" kern="1200" dirty="0"/>
            <a:t>di parte (6 mesi); </a:t>
          </a:r>
        </a:p>
        <a:p>
          <a:pPr marL="0" lvl="0" indent="0" algn="l" defTabSz="711200">
            <a:lnSpc>
              <a:spcPct val="90000"/>
            </a:lnSpc>
            <a:spcBef>
              <a:spcPct val="0"/>
            </a:spcBef>
            <a:spcAft>
              <a:spcPct val="35000"/>
            </a:spcAft>
            <a:buNone/>
          </a:pPr>
          <a:r>
            <a:rPr lang="it-IT" sz="1600" i="0" kern="1200" dirty="0"/>
            <a:t>	          remissione solo processuale</a:t>
          </a:r>
        </a:p>
        <a:p>
          <a:pPr marL="0" lvl="0" indent="0" algn="l" defTabSz="711200">
            <a:lnSpc>
              <a:spcPct val="90000"/>
            </a:lnSpc>
            <a:spcBef>
              <a:spcPct val="0"/>
            </a:spcBef>
            <a:spcAft>
              <a:spcPct val="35000"/>
            </a:spcAft>
            <a:buNone/>
          </a:pPr>
          <a:r>
            <a:rPr lang="it-IT" sz="1600" i="1" kern="1200" dirty="0"/>
            <a:t>	         d’ufficio</a:t>
          </a:r>
          <a:r>
            <a:rPr lang="it-IT" sz="1600" kern="1200" dirty="0"/>
            <a:t> (</a:t>
          </a:r>
          <a:r>
            <a:rPr lang="it-IT" sz="1600" kern="1200" dirty="0" err="1"/>
            <a:t>u.c.</a:t>
          </a:r>
          <a:r>
            <a:rPr lang="it-IT" sz="1600" kern="1200" dirty="0"/>
            <a:t>)	</a:t>
          </a:r>
          <a:endParaRPr lang="en-US" sz="1600" kern="1200" dirty="0"/>
        </a:p>
      </dsp:txBody>
      <dsp:txXfrm>
        <a:off x="44755" y="45141"/>
        <a:ext cx="4612269" cy="827294"/>
      </dsp:txXfrm>
    </dsp:sp>
    <dsp:sp modelId="{F15AAD97-5107-4A79-8EBD-A519A0F58DD5}">
      <dsp:nvSpPr>
        <dsp:cNvPr id="0" name=""/>
        <dsp:cNvSpPr/>
      </dsp:nvSpPr>
      <dsp:spPr>
        <a:xfrm>
          <a:off x="0" y="931296"/>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Competenza</a:t>
          </a:r>
          <a:r>
            <a:rPr lang="it-IT" sz="1600" u="none" kern="1200" dirty="0"/>
            <a:t>: </a:t>
          </a:r>
          <a:r>
            <a:rPr lang="it-IT" sz="1600" kern="1200" dirty="0"/>
            <a:t>Tribunale monocratico (ud. prel.)</a:t>
          </a:r>
        </a:p>
      </dsp:txBody>
      <dsp:txXfrm>
        <a:off x="44755" y="976051"/>
        <a:ext cx="4612269" cy="827294"/>
      </dsp:txXfrm>
    </dsp:sp>
    <dsp:sp modelId="{FCFD0340-5C74-4F26-81B5-2E01291BDDFA}">
      <dsp:nvSpPr>
        <dsp:cNvPr id="0" name=""/>
        <dsp:cNvSpPr/>
      </dsp:nvSpPr>
      <dsp:spPr>
        <a:xfrm>
          <a:off x="0" y="1862205"/>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Misure cautelari</a:t>
          </a:r>
          <a:r>
            <a:rPr lang="it-IT" sz="1600" kern="1200" dirty="0"/>
            <a:t>: consentite; anche art. 282</a:t>
          </a:r>
          <a:r>
            <a:rPr lang="it-IT" sz="1600" i="1" kern="1200" dirty="0"/>
            <a:t>ter </a:t>
          </a:r>
          <a:r>
            <a:rPr lang="it-IT" sz="1600" i="0" kern="1200" dirty="0"/>
            <a:t>c.p.p.</a:t>
          </a:r>
          <a:endParaRPr lang="en-US" sz="500" i="0" kern="1200" dirty="0"/>
        </a:p>
      </dsp:txBody>
      <dsp:txXfrm>
        <a:off x="44755" y="1906960"/>
        <a:ext cx="4612269" cy="827294"/>
      </dsp:txXfrm>
    </dsp:sp>
    <dsp:sp modelId="{33091A0E-3526-41A2-8F2C-47B0607BC64D}">
      <dsp:nvSpPr>
        <dsp:cNvPr id="0" name=""/>
        <dsp:cNvSpPr/>
      </dsp:nvSpPr>
      <dsp:spPr>
        <a:xfrm>
          <a:off x="0" y="2793114"/>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Prescrizione:</a:t>
          </a:r>
          <a:r>
            <a:rPr lang="it-IT" sz="1600" kern="1200" dirty="0"/>
            <a:t> 6 anni</a:t>
          </a:r>
          <a:r>
            <a:rPr lang="it-IT" sz="500" kern="1200" dirty="0"/>
            <a:t>.</a:t>
          </a:r>
          <a:endParaRPr lang="en-US" sz="500" kern="1200" dirty="0"/>
        </a:p>
      </dsp:txBody>
      <dsp:txXfrm>
        <a:off x="44755" y="2837869"/>
        <a:ext cx="4612269" cy="827294"/>
      </dsp:txXfrm>
    </dsp:sp>
    <dsp:sp modelId="{1A344B68-8BCB-441F-B27B-DAA93FB8C9D1}">
      <dsp:nvSpPr>
        <dsp:cNvPr id="0" name=""/>
        <dsp:cNvSpPr/>
      </dsp:nvSpPr>
      <dsp:spPr>
        <a:xfrm>
          <a:off x="0" y="3795126"/>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comune; reato proprio: </a:t>
          </a:r>
          <a:r>
            <a:rPr lang="it-IT" sz="1400" u="sng" kern="1200" dirty="0">
              <a:solidFill>
                <a:srgbClr val="FF0000"/>
              </a:solidFill>
            </a:rPr>
            <a:t>co. 2</a:t>
          </a:r>
          <a:r>
            <a:rPr lang="it-IT" sz="1400" u="sng" kern="1200" dirty="0"/>
            <a:t>; abituale:</a:t>
          </a:r>
          <a:r>
            <a:rPr lang="it-IT" sz="1400" u="none" kern="1200" dirty="0"/>
            <a:t> è richiesto che le minacce e molestie siano ripetute nel tempo</a:t>
          </a:r>
          <a:endParaRPr lang="en-US" sz="1400" kern="1200" dirty="0"/>
        </a:p>
      </dsp:txBody>
      <dsp:txXfrm>
        <a:off x="44755" y="3839881"/>
        <a:ext cx="4612269" cy="827294"/>
      </dsp:txXfrm>
    </dsp:sp>
    <dsp:sp modelId="{28C33796-6595-4111-ADDF-73E38B2E52DA}">
      <dsp:nvSpPr>
        <dsp:cNvPr id="0" name=""/>
        <dsp:cNvSpPr/>
      </dsp:nvSpPr>
      <dsp:spPr>
        <a:xfrm>
          <a:off x="0" y="4655320"/>
          <a:ext cx="4701779" cy="9168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generico</a:t>
          </a:r>
          <a:r>
            <a:rPr lang="it-IT" sz="1600" kern="1200" dirty="0"/>
            <a:t>: coscienza e volontà delle reiterate condotte moleste e consapevolezza della loro rilevanza causale nei cfr. di uno degli eventi tipizzati</a:t>
          </a:r>
          <a:endParaRPr lang="en-US" sz="1600" kern="1200" dirty="0"/>
        </a:p>
      </dsp:txBody>
      <dsp:txXfrm>
        <a:off x="44755" y="4700075"/>
        <a:ext cx="4612269" cy="8272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2080D-BDBF-4940-BEFC-6F802A70BC8B}">
      <dsp:nvSpPr>
        <dsp:cNvPr id="0" name=""/>
        <dsp:cNvSpPr/>
      </dsp:nvSpPr>
      <dsp:spPr>
        <a:xfrm>
          <a:off x="0" y="382"/>
          <a:ext cx="4701779" cy="992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sng" kern="1200" dirty="0"/>
            <a:t>ART. 282bis C.P.P.</a:t>
          </a:r>
          <a:endParaRPr lang="en-US" sz="1600" kern="1200" dirty="0"/>
        </a:p>
      </dsp:txBody>
      <dsp:txXfrm>
        <a:off x="48433" y="48815"/>
        <a:ext cx="4604913" cy="895294"/>
      </dsp:txXfrm>
    </dsp:sp>
    <dsp:sp modelId="{F15AAD97-5107-4A79-8EBD-A519A0F58DD5}">
      <dsp:nvSpPr>
        <dsp:cNvPr id="0" name=""/>
        <dsp:cNvSpPr/>
      </dsp:nvSpPr>
      <dsp:spPr>
        <a:xfrm>
          <a:off x="0" y="1145182"/>
          <a:ext cx="4701779" cy="992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sng" kern="1200" dirty="0"/>
            <a:t>ART. 282ter C.P.P.</a:t>
          </a:r>
          <a:endParaRPr lang="en-US" sz="1600" kern="1200" dirty="0"/>
        </a:p>
      </dsp:txBody>
      <dsp:txXfrm>
        <a:off x="48433" y="1193615"/>
        <a:ext cx="4604913" cy="895294"/>
      </dsp:txXfrm>
    </dsp:sp>
    <dsp:sp modelId="{FCFD0340-5C74-4F26-81B5-2E01291BDDFA}">
      <dsp:nvSpPr>
        <dsp:cNvPr id="0" name=""/>
        <dsp:cNvSpPr/>
      </dsp:nvSpPr>
      <dsp:spPr>
        <a:xfrm>
          <a:off x="0" y="2289982"/>
          <a:ext cx="4701779" cy="992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sng" kern="1200" dirty="0"/>
            <a:t>ART. 282quater C.P.P.</a:t>
          </a:r>
          <a:endParaRPr lang="en-US" sz="500" kern="1200" dirty="0"/>
        </a:p>
      </dsp:txBody>
      <dsp:txXfrm>
        <a:off x="48433" y="2338415"/>
        <a:ext cx="4604913" cy="895294"/>
      </dsp:txXfrm>
    </dsp:sp>
    <dsp:sp modelId="{1A344B68-8BCB-441F-B27B-DAA93FB8C9D1}">
      <dsp:nvSpPr>
        <dsp:cNvPr id="0" name=""/>
        <dsp:cNvSpPr/>
      </dsp:nvSpPr>
      <dsp:spPr>
        <a:xfrm>
          <a:off x="0" y="3649105"/>
          <a:ext cx="4701779" cy="992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t-IT" sz="1400" u="sng" kern="1200" dirty="0"/>
            <a:t>Reato permanente:</a:t>
          </a:r>
          <a:r>
            <a:rPr lang="it-IT" sz="1400" kern="1200" dirty="0"/>
            <a:t> gli </a:t>
          </a:r>
          <a:r>
            <a:rPr lang="it-IT" sz="1400" i="1" kern="1200" dirty="0"/>
            <a:t>effetti antigiuridici</a:t>
          </a:r>
          <a:r>
            <a:rPr lang="it-IT" sz="1400" kern="1200" dirty="0"/>
            <a:t> permangono oltre l’evento; la prescrizione inizia a decorrere (</a:t>
          </a:r>
          <a:r>
            <a:rPr lang="it-IT" sz="1400" i="1" kern="1200" dirty="0" err="1"/>
            <a:t>dies</a:t>
          </a:r>
          <a:r>
            <a:rPr lang="it-IT" sz="1400" i="1" kern="1200" dirty="0"/>
            <a:t> a quo) </a:t>
          </a:r>
          <a:r>
            <a:rPr lang="it-IT" sz="1400" kern="1200" dirty="0"/>
            <a:t>da quando cessa la permanenza (art. 158 c.p.)</a:t>
          </a:r>
          <a:endParaRPr lang="en-US" sz="1400" kern="1200" dirty="0"/>
        </a:p>
      </dsp:txBody>
      <dsp:txXfrm>
        <a:off x="48433" y="3697538"/>
        <a:ext cx="4604913" cy="895294"/>
      </dsp:txXfrm>
    </dsp:sp>
    <dsp:sp modelId="{28C33796-6595-4111-ADDF-73E38B2E52DA}">
      <dsp:nvSpPr>
        <dsp:cNvPr id="0" name=""/>
        <dsp:cNvSpPr/>
      </dsp:nvSpPr>
      <dsp:spPr>
        <a:xfrm>
          <a:off x="0" y="4579965"/>
          <a:ext cx="4701779" cy="992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sng" kern="1200" dirty="0"/>
            <a:t>Dolo generico</a:t>
          </a:r>
          <a:r>
            <a:rPr lang="it-IT" sz="1600" kern="1200" dirty="0"/>
            <a:t>: coscienza e volontà di sottrarsi agli obblighi, nel comma 2, consapevolezza dello stato di bisogno.</a:t>
          </a:r>
          <a:endParaRPr lang="en-US" sz="1600" kern="1200" dirty="0"/>
        </a:p>
      </dsp:txBody>
      <dsp:txXfrm>
        <a:off x="48433" y="4628398"/>
        <a:ext cx="4604913" cy="8952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772E2-B0A6-4422-90CC-35553F736108}">
      <dsp:nvSpPr>
        <dsp:cNvPr id="0" name=""/>
        <dsp:cNvSpPr/>
      </dsp:nvSpPr>
      <dsp:spPr>
        <a:xfrm>
          <a:off x="6096596" y="1750611"/>
          <a:ext cx="893800" cy="425367"/>
        </a:xfrm>
        <a:custGeom>
          <a:avLst/>
          <a:gdLst/>
          <a:ahLst/>
          <a:cxnLst/>
          <a:rect l="0" t="0" r="0" b="0"/>
          <a:pathLst>
            <a:path>
              <a:moveTo>
                <a:pt x="0" y="0"/>
              </a:moveTo>
              <a:lnTo>
                <a:pt x="0" y="289875"/>
              </a:lnTo>
              <a:lnTo>
                <a:pt x="893800" y="289875"/>
              </a:lnTo>
              <a:lnTo>
                <a:pt x="893800" y="4253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26ABA4-B54D-4590-865B-473A1B5156C7}">
      <dsp:nvSpPr>
        <dsp:cNvPr id="0" name=""/>
        <dsp:cNvSpPr/>
      </dsp:nvSpPr>
      <dsp:spPr>
        <a:xfrm>
          <a:off x="5202795" y="1750611"/>
          <a:ext cx="893800" cy="425367"/>
        </a:xfrm>
        <a:custGeom>
          <a:avLst/>
          <a:gdLst/>
          <a:ahLst/>
          <a:cxnLst/>
          <a:rect l="0" t="0" r="0" b="0"/>
          <a:pathLst>
            <a:path>
              <a:moveTo>
                <a:pt x="893800" y="0"/>
              </a:moveTo>
              <a:lnTo>
                <a:pt x="893800" y="289875"/>
              </a:lnTo>
              <a:lnTo>
                <a:pt x="0" y="289875"/>
              </a:lnTo>
              <a:lnTo>
                <a:pt x="0" y="4253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271B52-742A-422C-B026-797147FE0544}">
      <dsp:nvSpPr>
        <dsp:cNvPr id="0" name=""/>
        <dsp:cNvSpPr/>
      </dsp:nvSpPr>
      <dsp:spPr>
        <a:xfrm>
          <a:off x="2503" y="821871"/>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2B9CD2-9854-4E78-82A6-BBC557097116}">
      <dsp:nvSpPr>
        <dsp:cNvPr id="0" name=""/>
        <dsp:cNvSpPr/>
      </dsp:nvSpPr>
      <dsp:spPr>
        <a:xfrm>
          <a:off x="165012" y="976255"/>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sng" kern="1200" dirty="0"/>
            <a:t>Imputato:</a:t>
          </a:r>
        </a:p>
        <a:p>
          <a:pPr marL="0" lvl="0" indent="0" algn="ctr" defTabSz="711200">
            <a:lnSpc>
              <a:spcPct val="90000"/>
            </a:lnSpc>
            <a:spcBef>
              <a:spcPct val="0"/>
            </a:spcBef>
            <a:spcAft>
              <a:spcPct val="35000"/>
            </a:spcAft>
            <a:buNone/>
          </a:pPr>
          <a:r>
            <a:rPr lang="it-IT" sz="1600" kern="1200" dirty="0"/>
            <a:t>Padre convivente</a:t>
          </a:r>
          <a:endParaRPr lang="en-US" sz="1600" kern="1200" dirty="0"/>
        </a:p>
      </dsp:txBody>
      <dsp:txXfrm>
        <a:off x="192214" y="1003457"/>
        <a:ext cx="1408178" cy="874335"/>
      </dsp:txXfrm>
    </dsp:sp>
    <dsp:sp modelId="{727DE592-7208-47C7-9F03-EFFAF1B56C52}">
      <dsp:nvSpPr>
        <dsp:cNvPr id="0" name=""/>
        <dsp:cNvSpPr/>
      </dsp:nvSpPr>
      <dsp:spPr>
        <a:xfrm>
          <a:off x="1790103" y="821871"/>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165407-F510-4555-A48C-5B939AA55369}">
      <dsp:nvSpPr>
        <dsp:cNvPr id="0" name=""/>
        <dsp:cNvSpPr/>
      </dsp:nvSpPr>
      <dsp:spPr>
        <a:xfrm>
          <a:off x="1952612" y="976255"/>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ts val="0"/>
            </a:spcAft>
            <a:buNone/>
          </a:pPr>
          <a:r>
            <a:rPr lang="it-IT" sz="1400" u="sng" kern="1200" dirty="0"/>
            <a:t>Persona offesa:</a:t>
          </a:r>
        </a:p>
        <a:p>
          <a:pPr marL="0" lvl="0" indent="0" algn="ctr" defTabSz="622300">
            <a:lnSpc>
              <a:spcPct val="90000"/>
            </a:lnSpc>
            <a:spcBef>
              <a:spcPct val="0"/>
            </a:spcBef>
            <a:spcAft>
              <a:spcPts val="0"/>
            </a:spcAft>
            <a:buNone/>
          </a:pPr>
          <a:r>
            <a:rPr lang="it-IT" sz="1400" kern="1200" dirty="0"/>
            <a:t> </a:t>
          </a:r>
          <a:r>
            <a:rPr lang="it-IT" sz="1600" kern="1200" dirty="0"/>
            <a:t>Figlia convivente </a:t>
          </a:r>
        </a:p>
        <a:p>
          <a:pPr marL="0" lvl="0" indent="0" algn="ctr" defTabSz="622300">
            <a:lnSpc>
              <a:spcPct val="90000"/>
            </a:lnSpc>
            <a:spcBef>
              <a:spcPct val="0"/>
            </a:spcBef>
            <a:spcAft>
              <a:spcPts val="0"/>
            </a:spcAft>
            <a:buNone/>
          </a:pPr>
          <a:r>
            <a:rPr lang="it-IT" sz="1400" kern="1200" dirty="0"/>
            <a:t>( dai 4 ai 16 anni)</a:t>
          </a:r>
          <a:endParaRPr lang="en-US" sz="1400" kern="1200" dirty="0"/>
        </a:p>
      </dsp:txBody>
      <dsp:txXfrm>
        <a:off x="1979814" y="1003457"/>
        <a:ext cx="1408178" cy="874335"/>
      </dsp:txXfrm>
    </dsp:sp>
    <dsp:sp modelId="{D7B40250-8C58-4CAA-8BF3-C2EEFD5E68B6}">
      <dsp:nvSpPr>
        <dsp:cNvPr id="0" name=""/>
        <dsp:cNvSpPr/>
      </dsp:nvSpPr>
      <dsp:spPr>
        <a:xfrm>
          <a:off x="3577704" y="821871"/>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E5AD28-286F-49E2-A27C-184026958B34}">
      <dsp:nvSpPr>
        <dsp:cNvPr id="0" name=""/>
        <dsp:cNvSpPr/>
      </dsp:nvSpPr>
      <dsp:spPr>
        <a:xfrm>
          <a:off x="3740213" y="976255"/>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ts val="0"/>
            </a:spcAft>
            <a:buNone/>
          </a:pPr>
          <a:r>
            <a:rPr lang="it-IT" sz="1400" u="sng" kern="1200" dirty="0"/>
            <a:t>Familiari conviventi</a:t>
          </a:r>
          <a:r>
            <a:rPr lang="it-IT" sz="1400" kern="1200" dirty="0"/>
            <a:t>:</a:t>
          </a:r>
        </a:p>
        <a:p>
          <a:pPr marL="0" lvl="0" indent="0" algn="ctr" defTabSz="622300">
            <a:lnSpc>
              <a:spcPct val="90000"/>
            </a:lnSpc>
            <a:spcBef>
              <a:spcPct val="0"/>
            </a:spcBef>
            <a:spcAft>
              <a:spcPts val="0"/>
            </a:spcAft>
            <a:buNone/>
          </a:pPr>
          <a:endParaRPr lang="it-IT" sz="800" kern="1200" dirty="0"/>
        </a:p>
        <a:p>
          <a:pPr marL="0" lvl="0" indent="0" algn="ctr" defTabSz="622300">
            <a:lnSpc>
              <a:spcPct val="90000"/>
            </a:lnSpc>
            <a:spcBef>
              <a:spcPct val="0"/>
            </a:spcBef>
            <a:spcAft>
              <a:spcPts val="0"/>
            </a:spcAft>
            <a:buNone/>
          </a:pPr>
          <a:r>
            <a:rPr lang="it-IT" sz="1400" kern="1200" dirty="0"/>
            <a:t> </a:t>
          </a:r>
          <a:r>
            <a:rPr lang="it-IT" sz="1600" kern="1200" dirty="0"/>
            <a:t>fratello, madre </a:t>
          </a:r>
          <a:endParaRPr lang="en-US" sz="1600" kern="1200" dirty="0"/>
        </a:p>
      </dsp:txBody>
      <dsp:txXfrm>
        <a:off x="3767415" y="1003457"/>
        <a:ext cx="1408178" cy="874335"/>
      </dsp:txXfrm>
    </dsp:sp>
    <dsp:sp modelId="{4D2D8FC2-AF6C-4557-8F36-0574BD8DB0FB}">
      <dsp:nvSpPr>
        <dsp:cNvPr id="0" name=""/>
        <dsp:cNvSpPr/>
      </dsp:nvSpPr>
      <dsp:spPr>
        <a:xfrm>
          <a:off x="5365305" y="821871"/>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8B6E71-C142-4709-8E63-D00E2E0E1D1C}">
      <dsp:nvSpPr>
        <dsp:cNvPr id="0" name=""/>
        <dsp:cNvSpPr/>
      </dsp:nvSpPr>
      <dsp:spPr>
        <a:xfrm>
          <a:off x="5527814" y="976255"/>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sng" kern="1200" dirty="0"/>
            <a:t>Imputazione:</a:t>
          </a:r>
          <a:endParaRPr lang="en-US" sz="1600" kern="1200" dirty="0"/>
        </a:p>
      </dsp:txBody>
      <dsp:txXfrm>
        <a:off x="5555016" y="1003457"/>
        <a:ext cx="1408178" cy="874335"/>
      </dsp:txXfrm>
    </dsp:sp>
    <dsp:sp modelId="{EDA775A6-C7CB-44B5-971C-E70128515A81}">
      <dsp:nvSpPr>
        <dsp:cNvPr id="0" name=""/>
        <dsp:cNvSpPr/>
      </dsp:nvSpPr>
      <dsp:spPr>
        <a:xfrm>
          <a:off x="4471504" y="2175979"/>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206F2A-6AB4-45E7-B50E-FF77CC509F2C}">
      <dsp:nvSpPr>
        <dsp:cNvPr id="0" name=""/>
        <dsp:cNvSpPr/>
      </dsp:nvSpPr>
      <dsp:spPr>
        <a:xfrm>
          <a:off x="4634013" y="2330362"/>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it-IT" sz="1600" kern="1200" dirty="0"/>
            <a:t>Capo a) </a:t>
          </a:r>
        </a:p>
        <a:p>
          <a:pPr marL="0" lvl="0" indent="0" algn="ctr" defTabSz="711200">
            <a:lnSpc>
              <a:spcPct val="90000"/>
            </a:lnSpc>
            <a:spcBef>
              <a:spcPct val="0"/>
            </a:spcBef>
            <a:spcAft>
              <a:spcPts val="0"/>
            </a:spcAft>
            <a:buNone/>
          </a:pPr>
          <a:r>
            <a:rPr lang="it-IT" sz="1600" kern="1200" dirty="0"/>
            <a:t>art. 572 c.p.</a:t>
          </a:r>
          <a:endParaRPr lang="en-US" sz="1600" kern="1200" dirty="0"/>
        </a:p>
      </dsp:txBody>
      <dsp:txXfrm>
        <a:off x="4661215" y="2357564"/>
        <a:ext cx="1408178" cy="874335"/>
      </dsp:txXfrm>
    </dsp:sp>
    <dsp:sp modelId="{16527C20-8C19-495D-902A-BDEBCF1A2978}">
      <dsp:nvSpPr>
        <dsp:cNvPr id="0" name=""/>
        <dsp:cNvSpPr/>
      </dsp:nvSpPr>
      <dsp:spPr>
        <a:xfrm>
          <a:off x="6259105" y="2175979"/>
          <a:ext cx="1462582" cy="9287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3264FC-B36C-4322-986B-B1931EC11C6C}">
      <dsp:nvSpPr>
        <dsp:cNvPr id="0" name=""/>
        <dsp:cNvSpPr/>
      </dsp:nvSpPr>
      <dsp:spPr>
        <a:xfrm>
          <a:off x="6421614" y="2330362"/>
          <a:ext cx="1462582" cy="92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it-IT" sz="1600" kern="1200" dirty="0"/>
            <a:t>Capo b) </a:t>
          </a:r>
        </a:p>
        <a:p>
          <a:pPr marL="0" lvl="0" indent="0" algn="ctr" defTabSz="711200">
            <a:lnSpc>
              <a:spcPct val="90000"/>
            </a:lnSpc>
            <a:spcBef>
              <a:spcPct val="0"/>
            </a:spcBef>
            <a:spcAft>
              <a:spcPts val="0"/>
            </a:spcAft>
            <a:buNone/>
          </a:pPr>
          <a:r>
            <a:rPr lang="it-IT" sz="1400" kern="1200" dirty="0"/>
            <a:t>artt. 609bis, 609ter, 609quater c.p.</a:t>
          </a:r>
          <a:endParaRPr lang="en-US" sz="1400" kern="1200" dirty="0"/>
        </a:p>
      </dsp:txBody>
      <dsp:txXfrm>
        <a:off x="6448816" y="2357564"/>
        <a:ext cx="1408178" cy="8743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626FE-EFB6-46DB-A856-2C2A5EE2A9A2}">
      <dsp:nvSpPr>
        <dsp:cNvPr id="0" name=""/>
        <dsp:cNvSpPr/>
      </dsp:nvSpPr>
      <dsp:spPr>
        <a:xfrm>
          <a:off x="962" y="0"/>
          <a:ext cx="3754654" cy="4492655"/>
        </a:xfrm>
        <a:prstGeom prst="rect">
          <a:avLst/>
        </a:prstGeom>
        <a:solidFill>
          <a:schemeClr val="bg1">
            <a:lumMod val="95000"/>
            <a:hueOff val="0"/>
            <a:satOff val="0"/>
            <a:lumOff val="0"/>
            <a:alphaOff val="0"/>
          </a:schemeClr>
        </a:solidFill>
        <a:ln w="12700" cap="flat" cmpd="sng" algn="ctr">
          <a:solidFill>
            <a:schemeClr val="bg1">
              <a:lumMod val="9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727" tIns="330200" rIns="292727" bIns="330200" numCol="1" spcCol="1270" anchor="t" anchorCtr="0">
          <a:noAutofit/>
        </a:bodyPr>
        <a:lstStyle/>
        <a:p>
          <a:pPr marL="0" lvl="0" indent="0" algn="l" defTabSz="711200">
            <a:lnSpc>
              <a:spcPct val="90000"/>
            </a:lnSpc>
            <a:spcBef>
              <a:spcPct val="0"/>
            </a:spcBef>
            <a:spcAft>
              <a:spcPct val="35000"/>
            </a:spcAft>
            <a:buNone/>
          </a:pPr>
          <a:r>
            <a:rPr lang="it-IT" sz="1600" i="1" kern="1200" dirty="0"/>
            <a:t>“memoriale redatto da </a:t>
          </a:r>
          <a:r>
            <a:rPr lang="it-IT" sz="1600" i="1" kern="1200" dirty="0">
              <a:highlight>
                <a:srgbClr val="000000"/>
              </a:highlight>
            </a:rPr>
            <a:t>…………………..</a:t>
          </a:r>
          <a:r>
            <a:rPr lang="it-IT" sz="1600" i="1" kern="1200" dirty="0"/>
            <a:t>” (cfr. pag. 2 Sentenza), ma che sono in realtà redatti da una operatrice terza, sostituiscono, ambiguamente, il quadernone A4 di </a:t>
          </a:r>
          <a:r>
            <a:rPr lang="it-IT" sz="1600" i="1" kern="1200" dirty="0">
              <a:highlight>
                <a:srgbClr val="000000"/>
              </a:highlight>
            </a:rPr>
            <a:t>…………….</a:t>
          </a:r>
          <a:r>
            <a:rPr lang="it-IT" sz="1600" i="1" kern="1200" dirty="0"/>
            <a:t>, quadernone autografo sul quale la Parte Civile avrebbe annota i pensieri, i ricordi di una vita ma che non è mai stato acquisito agli atti del processo;</a:t>
          </a:r>
          <a:endParaRPr lang="en-US" sz="1600" kern="1200" dirty="0"/>
        </a:p>
      </dsp:txBody>
      <dsp:txXfrm>
        <a:off x="962" y="1707208"/>
        <a:ext cx="3754654" cy="2695593"/>
      </dsp:txXfrm>
    </dsp:sp>
    <dsp:sp modelId="{CBB091EA-16AA-4F90-A25A-F36A1203C4ED}">
      <dsp:nvSpPr>
        <dsp:cNvPr id="0" name=""/>
        <dsp:cNvSpPr/>
      </dsp:nvSpPr>
      <dsp:spPr>
        <a:xfrm>
          <a:off x="1248801" y="256813"/>
          <a:ext cx="1347796" cy="1347796"/>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079" tIns="12700" rIns="105079"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446181" y="454193"/>
        <a:ext cx="953036" cy="953036"/>
      </dsp:txXfrm>
    </dsp:sp>
    <dsp:sp modelId="{EC79A9FB-919A-447A-8616-EF1C1482C70A}">
      <dsp:nvSpPr>
        <dsp:cNvPr id="0" name=""/>
        <dsp:cNvSpPr/>
      </dsp:nvSpPr>
      <dsp:spPr>
        <a:xfrm>
          <a:off x="962" y="4492583"/>
          <a:ext cx="3754654"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5BFD78-1C06-43E7-8269-D21BEA3134E8}">
      <dsp:nvSpPr>
        <dsp:cNvPr id="0" name=""/>
        <dsp:cNvSpPr/>
      </dsp:nvSpPr>
      <dsp:spPr>
        <a:xfrm>
          <a:off x="4131082" y="0"/>
          <a:ext cx="3754654" cy="4492655"/>
        </a:xfrm>
        <a:prstGeom prst="rect">
          <a:avLst/>
        </a:prstGeom>
        <a:solidFill>
          <a:schemeClr val="bg1">
            <a:lumMod val="95000"/>
            <a:hueOff val="0"/>
            <a:satOff val="0"/>
            <a:lumOff val="0"/>
            <a:alphaOff val="0"/>
          </a:schemeClr>
        </a:solidFill>
        <a:ln w="12700" cap="flat" cmpd="sng" algn="ctr">
          <a:solidFill>
            <a:schemeClr val="bg1">
              <a:lumMod val="9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727" tIns="330200" rIns="292727" bIns="330200" numCol="1" spcCol="1270" anchor="t" anchorCtr="0">
          <a:noAutofit/>
        </a:bodyPr>
        <a:lstStyle/>
        <a:p>
          <a:pPr marL="0" lvl="0" indent="0" algn="l" defTabSz="622300">
            <a:lnSpc>
              <a:spcPct val="90000"/>
            </a:lnSpc>
            <a:spcBef>
              <a:spcPct val="0"/>
            </a:spcBef>
            <a:spcAft>
              <a:spcPct val="35000"/>
            </a:spcAft>
            <a:buNone/>
          </a:pPr>
          <a:r>
            <a:rPr lang="it-IT" sz="1400" kern="1200" dirty="0"/>
            <a:t>La tesi di Sigmund Freud e della figlia Anna (che parlò più esplicitamente di queste fantasie infantili) è stata a volte portata come prova nei Tribunali per smentire accuse di pedofilia. Si parla così di </a:t>
          </a:r>
          <a:r>
            <a:rPr lang="it-IT" sz="1400" b="1" i="1" kern="1200" dirty="0"/>
            <a:t>“meccanismo di difesa”,</a:t>
          </a:r>
          <a:r>
            <a:rPr lang="it-IT" sz="1400" kern="1200" dirty="0"/>
            <a:t> nella </a:t>
          </a:r>
          <a:r>
            <a:rPr lang="it-IT" sz="1400" u="sng" kern="1200" dirty="0">
              <a:hlinkClick xmlns:r="http://schemas.openxmlformats.org/officeDocument/2006/relationships" r:id="rId1"/>
            </a:rPr>
            <a:t>teoria psicoanalitica</a:t>
          </a:r>
          <a:r>
            <a:rPr lang="it-IT" sz="1400" kern="1200" dirty="0"/>
            <a:t>, per indicare una funzione propria dell'</a:t>
          </a:r>
          <a:r>
            <a:rPr lang="it-IT" sz="1400" u="sng" kern="1200" dirty="0">
              <a:hlinkClick xmlns:r="http://schemas.openxmlformats.org/officeDocument/2006/relationships" r:id="rId2"/>
            </a:rPr>
            <a:t>Io</a:t>
          </a:r>
          <a:r>
            <a:rPr lang="it-IT" sz="1400" kern="1200" dirty="0"/>
            <a:t> attraverso la quale questa </a:t>
          </a:r>
          <a:r>
            <a:rPr lang="it-IT" sz="1400" u="sng" kern="1200" dirty="0">
              <a:hlinkClick xmlns:r="http://schemas.openxmlformats.org/officeDocument/2006/relationships" r:id="rId3"/>
            </a:rPr>
            <a:t>istanza intrapsichica</a:t>
          </a:r>
          <a:r>
            <a:rPr lang="it-IT" sz="1400" kern="1200" dirty="0"/>
            <a:t> si protegge da eccessive richieste </a:t>
          </a:r>
          <a:r>
            <a:rPr lang="it-IT" sz="1400" u="sng" kern="1200" dirty="0">
              <a:hlinkClick xmlns:r="http://schemas.openxmlformats.org/officeDocument/2006/relationships" r:id="rId4"/>
            </a:rPr>
            <a:t>libidiche</a:t>
          </a:r>
          <a:r>
            <a:rPr lang="it-IT" sz="1400" kern="1200" dirty="0"/>
            <a:t> o da esperienze di </a:t>
          </a:r>
          <a:r>
            <a:rPr lang="it-IT" sz="1400" u="sng" kern="1200" dirty="0">
              <a:hlinkClick xmlns:r="http://schemas.openxmlformats.org/officeDocument/2006/relationships" r:id="rId5"/>
            </a:rPr>
            <a:t>pulsioni</a:t>
          </a:r>
          <a:r>
            <a:rPr lang="it-IT" sz="1400" kern="1200" dirty="0"/>
            <a:t> troppo intense, che non è in grado di fronteggiare direttamente.</a:t>
          </a:r>
          <a:endParaRPr lang="en-US" sz="1400" kern="1200" dirty="0"/>
        </a:p>
      </dsp:txBody>
      <dsp:txXfrm>
        <a:off x="4131082" y="1707208"/>
        <a:ext cx="3754654" cy="2695593"/>
      </dsp:txXfrm>
    </dsp:sp>
    <dsp:sp modelId="{C74590EB-0CAB-49CA-BD31-C5DCEE946B1C}">
      <dsp:nvSpPr>
        <dsp:cNvPr id="0" name=""/>
        <dsp:cNvSpPr/>
      </dsp:nvSpPr>
      <dsp:spPr>
        <a:xfrm>
          <a:off x="5263199" y="237337"/>
          <a:ext cx="1347796" cy="1347796"/>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079" tIns="12700" rIns="105079"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460579" y="434717"/>
        <a:ext cx="953036" cy="953036"/>
      </dsp:txXfrm>
    </dsp:sp>
    <dsp:sp modelId="{BA3E0D85-EB1B-4123-9D4A-3B6FB64D97B6}">
      <dsp:nvSpPr>
        <dsp:cNvPr id="0" name=""/>
        <dsp:cNvSpPr/>
      </dsp:nvSpPr>
      <dsp:spPr>
        <a:xfrm>
          <a:off x="4131082" y="4492583"/>
          <a:ext cx="3754654"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FE9C7-7B4D-4364-A3F8-78D094D99ABF}">
      <dsp:nvSpPr>
        <dsp:cNvPr id="0" name=""/>
        <dsp:cNvSpPr/>
      </dsp:nvSpPr>
      <dsp:spPr>
        <a:xfrm>
          <a:off x="2835" y="1450798"/>
          <a:ext cx="1723290" cy="11793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it-IT" sz="1600" u="sng" kern="1200" dirty="0"/>
            <a:t>Imputati: </a:t>
          </a:r>
        </a:p>
        <a:p>
          <a:pPr marL="0" lvl="0" indent="0" algn="ctr" defTabSz="711200">
            <a:lnSpc>
              <a:spcPct val="90000"/>
            </a:lnSpc>
            <a:spcBef>
              <a:spcPct val="0"/>
            </a:spcBef>
            <a:spcAft>
              <a:spcPct val="35000"/>
            </a:spcAft>
            <a:buNone/>
          </a:pPr>
          <a:r>
            <a:rPr lang="it-IT" sz="1600" kern="1200" dirty="0"/>
            <a:t>Padre e madre</a:t>
          </a:r>
          <a:endParaRPr lang="en-US" sz="1600" kern="1200" dirty="0"/>
        </a:p>
      </dsp:txBody>
      <dsp:txXfrm>
        <a:off x="2835" y="1450798"/>
        <a:ext cx="1723290" cy="1179376"/>
      </dsp:txXfrm>
    </dsp:sp>
    <dsp:sp modelId="{30F67EFE-0D71-4D95-835A-9808DDCCC043}">
      <dsp:nvSpPr>
        <dsp:cNvPr id="0" name=""/>
        <dsp:cNvSpPr/>
      </dsp:nvSpPr>
      <dsp:spPr>
        <a:xfrm>
          <a:off x="1761523" y="1918987"/>
          <a:ext cx="258493"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4E9694-19B3-4AC2-9420-6A074A053196}">
      <dsp:nvSpPr>
        <dsp:cNvPr id="0" name=""/>
        <dsp:cNvSpPr/>
      </dsp:nvSpPr>
      <dsp:spPr>
        <a:xfrm>
          <a:off x="2055415" y="1450798"/>
          <a:ext cx="1723290" cy="11793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it-IT" sz="1600" u="sng" kern="1200" dirty="0"/>
            <a:t>Persone offese:</a:t>
          </a:r>
        </a:p>
        <a:p>
          <a:pPr marL="0" lvl="0" indent="0" algn="ctr" defTabSz="711200">
            <a:lnSpc>
              <a:spcPct val="90000"/>
            </a:lnSpc>
            <a:spcBef>
              <a:spcPct val="0"/>
            </a:spcBef>
            <a:spcAft>
              <a:spcPct val="35000"/>
            </a:spcAft>
            <a:buNone/>
          </a:pPr>
          <a:r>
            <a:rPr lang="it-IT" sz="1600" u="none" kern="1200" dirty="0"/>
            <a:t>4 </a:t>
          </a:r>
          <a:r>
            <a:rPr lang="it-IT" sz="1600" kern="1200" dirty="0"/>
            <a:t>Figli minorenni </a:t>
          </a:r>
          <a:endParaRPr lang="en-US" sz="1600" kern="1200" dirty="0"/>
        </a:p>
      </dsp:txBody>
      <dsp:txXfrm>
        <a:off x="2055415" y="1450798"/>
        <a:ext cx="1723290" cy="1179376"/>
      </dsp:txXfrm>
    </dsp:sp>
    <dsp:sp modelId="{FF64D092-E23B-4B1C-982A-9D9D6F619F1D}">
      <dsp:nvSpPr>
        <dsp:cNvPr id="0" name=""/>
        <dsp:cNvSpPr/>
      </dsp:nvSpPr>
      <dsp:spPr>
        <a:xfrm>
          <a:off x="3814103" y="1918987"/>
          <a:ext cx="258493"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5AAD5-7061-4040-A62D-E5A99C9E70B2}">
      <dsp:nvSpPr>
        <dsp:cNvPr id="0" name=""/>
        <dsp:cNvSpPr/>
      </dsp:nvSpPr>
      <dsp:spPr>
        <a:xfrm>
          <a:off x="4107994" y="1450798"/>
          <a:ext cx="1723290" cy="11793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622300">
            <a:lnSpc>
              <a:spcPct val="90000"/>
            </a:lnSpc>
            <a:spcBef>
              <a:spcPct val="0"/>
            </a:spcBef>
            <a:spcAft>
              <a:spcPct val="35000"/>
            </a:spcAft>
            <a:buNone/>
          </a:pPr>
          <a:r>
            <a:rPr lang="it-IT" sz="1400" u="sng" kern="1200" dirty="0"/>
            <a:t>Gruppo familiare:</a:t>
          </a:r>
        </a:p>
        <a:p>
          <a:pPr marL="0" lvl="0" indent="0" algn="ctr" defTabSz="622300">
            <a:lnSpc>
              <a:spcPct val="90000"/>
            </a:lnSpc>
            <a:spcBef>
              <a:spcPct val="0"/>
            </a:spcBef>
            <a:spcAft>
              <a:spcPct val="35000"/>
            </a:spcAft>
            <a:buNone/>
          </a:pPr>
          <a:r>
            <a:rPr lang="it-IT" sz="1600" kern="1200" dirty="0"/>
            <a:t>nonni materni e paterni</a:t>
          </a:r>
          <a:endParaRPr lang="en-US" sz="1600" kern="1200" dirty="0"/>
        </a:p>
      </dsp:txBody>
      <dsp:txXfrm>
        <a:off x="4107994" y="1450798"/>
        <a:ext cx="1723290" cy="1179376"/>
      </dsp:txXfrm>
    </dsp:sp>
    <dsp:sp modelId="{4B05181F-BA54-4CCF-8685-50DFEBA6213A}">
      <dsp:nvSpPr>
        <dsp:cNvPr id="0" name=""/>
        <dsp:cNvSpPr/>
      </dsp:nvSpPr>
      <dsp:spPr>
        <a:xfrm>
          <a:off x="5866682" y="1918987"/>
          <a:ext cx="258493"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30803-F409-4EB6-9106-C4B757929EA1}">
      <dsp:nvSpPr>
        <dsp:cNvPr id="0" name=""/>
        <dsp:cNvSpPr/>
      </dsp:nvSpPr>
      <dsp:spPr>
        <a:xfrm>
          <a:off x="6160574" y="1450798"/>
          <a:ext cx="1723290" cy="11793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711200">
            <a:lnSpc>
              <a:spcPct val="90000"/>
            </a:lnSpc>
            <a:spcBef>
              <a:spcPct val="0"/>
            </a:spcBef>
            <a:spcAft>
              <a:spcPct val="35000"/>
            </a:spcAft>
            <a:buNone/>
          </a:pPr>
          <a:r>
            <a:rPr lang="it-IT" sz="1600" u="sng" kern="1200" dirty="0"/>
            <a:t>Imputazione:</a:t>
          </a:r>
        </a:p>
        <a:p>
          <a:pPr marL="0" lvl="0" indent="0" algn="ctr" defTabSz="711200">
            <a:lnSpc>
              <a:spcPct val="90000"/>
            </a:lnSpc>
            <a:spcBef>
              <a:spcPct val="0"/>
            </a:spcBef>
            <a:spcAft>
              <a:spcPct val="35000"/>
            </a:spcAft>
            <a:buNone/>
          </a:pPr>
          <a:r>
            <a:rPr lang="it-IT" sz="1600" kern="1200" dirty="0"/>
            <a:t>Art. 572 c.p. </a:t>
          </a:r>
        </a:p>
        <a:p>
          <a:pPr marL="0" lvl="0" indent="0" algn="ctr" defTabSz="711200">
            <a:lnSpc>
              <a:spcPct val="90000"/>
            </a:lnSpc>
            <a:spcBef>
              <a:spcPct val="0"/>
            </a:spcBef>
            <a:spcAft>
              <a:spcPct val="35000"/>
            </a:spcAft>
            <a:buNone/>
          </a:pPr>
          <a:r>
            <a:rPr lang="it-IT" sz="1600" kern="1200" dirty="0"/>
            <a:t>Art. 62 n. 5 c.p.</a:t>
          </a:r>
          <a:endParaRPr lang="en-US" sz="1600" kern="1200" dirty="0"/>
        </a:p>
      </dsp:txBody>
      <dsp:txXfrm>
        <a:off x="6160574" y="1450798"/>
        <a:ext cx="1723290" cy="11793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62228E-784F-4056-932C-C40955B974F9}"/>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it-IT"/>
          </a:p>
        </p:txBody>
      </p:sp>
      <p:sp>
        <p:nvSpPr>
          <p:cNvPr id="3" name="Date Placeholder 2">
            <a:extLst>
              <a:ext uri="{FF2B5EF4-FFF2-40B4-BE49-F238E27FC236}">
                <a16:creationId xmlns:a16="http://schemas.microsoft.com/office/drawing/2014/main" id="{9506BF00-58FA-45D3-9B2D-464B5BAF007F}"/>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B00D013C-0802-405A-846D-8514F05ADDE0}" type="datetimeFigureOut">
              <a:rPr lang="it-IT" smtClean="0"/>
              <a:t>25/09/2017</a:t>
            </a:fld>
            <a:endParaRPr lang="it-IT"/>
          </a:p>
        </p:txBody>
      </p:sp>
      <p:sp>
        <p:nvSpPr>
          <p:cNvPr id="4" name="Footer Placeholder 3">
            <a:extLst>
              <a:ext uri="{FF2B5EF4-FFF2-40B4-BE49-F238E27FC236}">
                <a16:creationId xmlns:a16="http://schemas.microsoft.com/office/drawing/2014/main" id="{69CF71F3-55F7-481C-9090-C746B1DE034A}"/>
              </a:ext>
            </a:extLst>
          </p:cNvPr>
          <p:cNvSpPr>
            <a:spLocks noGrp="1"/>
          </p:cNvSpPr>
          <p:nvPr>
            <p:ph type="ftr" sz="quarter" idx="2"/>
          </p:nvPr>
        </p:nvSpPr>
        <p:spPr>
          <a:xfrm>
            <a:off x="0" y="9718675"/>
            <a:ext cx="3078163" cy="512763"/>
          </a:xfrm>
          <a:prstGeom prst="rect">
            <a:avLst/>
          </a:prstGeom>
        </p:spPr>
        <p:txBody>
          <a:bodyPr vert="horz" lIns="91440" tIns="45720" rIns="91440" bIns="45720" rtlCol="0" anchor="b"/>
          <a:lstStyle>
            <a:lvl1pPr algn="l">
              <a:defRPr sz="1200"/>
            </a:lvl1pPr>
          </a:lstStyle>
          <a:p>
            <a:endParaRPr lang="it-IT"/>
          </a:p>
        </p:txBody>
      </p:sp>
      <p:sp>
        <p:nvSpPr>
          <p:cNvPr id="5" name="Slide Number Placeholder 4">
            <a:extLst>
              <a:ext uri="{FF2B5EF4-FFF2-40B4-BE49-F238E27FC236}">
                <a16:creationId xmlns:a16="http://schemas.microsoft.com/office/drawing/2014/main" id="{7630292D-B30D-4968-91D0-828DC6432179}"/>
              </a:ext>
            </a:extLst>
          </p:cNvPr>
          <p:cNvSpPr>
            <a:spLocks noGrp="1"/>
          </p:cNvSpPr>
          <p:nvPr>
            <p:ph type="sldNum" sz="quarter" idx="3"/>
          </p:nvPr>
        </p:nvSpPr>
        <p:spPr>
          <a:xfrm>
            <a:off x="4022725" y="9718675"/>
            <a:ext cx="3078163" cy="512763"/>
          </a:xfrm>
          <a:prstGeom prst="rect">
            <a:avLst/>
          </a:prstGeom>
        </p:spPr>
        <p:txBody>
          <a:bodyPr vert="horz" lIns="91440" tIns="45720" rIns="91440" bIns="45720" rtlCol="0" anchor="b"/>
          <a:lstStyle>
            <a:lvl1pPr algn="r">
              <a:defRPr sz="1200"/>
            </a:lvl1pPr>
          </a:lstStyle>
          <a:p>
            <a:fld id="{19D6B7FB-AF66-46E4-B062-07B39EDCB310}" type="slidenum">
              <a:rPr lang="it-IT" smtClean="0"/>
              <a:t>‹#›</a:t>
            </a:fld>
            <a:endParaRPr lang="it-IT"/>
          </a:p>
        </p:txBody>
      </p:sp>
    </p:spTree>
    <p:extLst>
      <p:ext uri="{BB962C8B-B14F-4D97-AF65-F5344CB8AC3E}">
        <p14:creationId xmlns:p14="http://schemas.microsoft.com/office/powerpoint/2010/main" val="3681998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739" cy="513349"/>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3092" y="0"/>
            <a:ext cx="3077739" cy="513349"/>
          </a:xfrm>
          <a:prstGeom prst="rect">
            <a:avLst/>
          </a:prstGeom>
        </p:spPr>
        <p:txBody>
          <a:bodyPr vert="horz" lIns="99048" tIns="49524" rIns="99048" bIns="49524" rtlCol="0"/>
          <a:lstStyle>
            <a:lvl1pPr algn="r">
              <a:defRPr sz="1300"/>
            </a:lvl1pPr>
          </a:lstStyle>
          <a:p>
            <a:fld id="{45352031-5113-416C-BB27-338E5A2CADBD}" type="datetimeFigureOut">
              <a:rPr lang="it-IT" smtClean="0"/>
              <a:t>25/09/2017</a:t>
            </a:fld>
            <a:endParaRPr lang="it-IT"/>
          </a:p>
        </p:txBody>
      </p:sp>
      <p:sp>
        <p:nvSpPr>
          <p:cNvPr id="4" name="Segnaposto immagine diapositiva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10248" y="4923879"/>
            <a:ext cx="5681980" cy="4028629"/>
          </a:xfrm>
          <a:prstGeom prst="rect">
            <a:avLst/>
          </a:prstGeom>
        </p:spPr>
        <p:txBody>
          <a:bodyPr vert="horz" lIns="99048" tIns="49524" rIns="99048" bIns="49524"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18091"/>
            <a:ext cx="3077739" cy="513348"/>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092" y="9718091"/>
            <a:ext cx="3077739" cy="513348"/>
          </a:xfrm>
          <a:prstGeom prst="rect">
            <a:avLst/>
          </a:prstGeom>
        </p:spPr>
        <p:txBody>
          <a:bodyPr vert="horz" lIns="99048" tIns="49524" rIns="99048" bIns="49524" rtlCol="0" anchor="b"/>
          <a:lstStyle>
            <a:lvl1pPr algn="r">
              <a:defRPr sz="1300"/>
            </a:lvl1pPr>
          </a:lstStyle>
          <a:p>
            <a:fld id="{6CE799C7-2CA3-40DF-8FD8-949EBBEDDE21}" type="slidenum">
              <a:rPr lang="it-IT" smtClean="0"/>
              <a:t>‹#›</a:t>
            </a:fld>
            <a:endParaRPr lang="it-IT"/>
          </a:p>
        </p:txBody>
      </p:sp>
    </p:spTree>
    <p:extLst>
      <p:ext uri="{BB962C8B-B14F-4D97-AF65-F5344CB8AC3E}">
        <p14:creationId xmlns:p14="http://schemas.microsoft.com/office/powerpoint/2010/main" val="1044259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a:extLst>
              <a:ext uri="{FF2B5EF4-FFF2-40B4-BE49-F238E27FC236}">
                <a16:creationId xmlns:a16="http://schemas.microsoft.com/office/drawing/2014/main" id="{756B490A-CAF9-49D4-A544-922DB913789F}"/>
              </a:ext>
            </a:extLst>
          </p:cNvPr>
          <p:cNvSpPr txBox="1">
            <a:spLocks noGrp="1"/>
          </p:cNvSpPr>
          <p:nvPr>
            <p:ph type="body" sz="quarter" idx="1"/>
          </p:nvPr>
        </p:nvSpPr>
        <p:spPr/>
        <p:txBody>
          <a:bodyPr>
            <a:normAutofit/>
          </a:bodyPr>
          <a:lstStyle/>
          <a:p>
            <a:endParaRPr lang="it-IT"/>
          </a:p>
        </p:txBody>
      </p:sp>
      <p:sp>
        <p:nvSpPr>
          <p:cNvPr id="3" name="Slide Image Placeholder 5">
            <a:extLst>
              <a:ext uri="{FF2B5EF4-FFF2-40B4-BE49-F238E27FC236}">
                <a16:creationId xmlns:a16="http://schemas.microsoft.com/office/drawing/2014/main" id="{BA319217-8B4B-432E-9D6F-8CF3FC8AC70B}"/>
              </a:ext>
            </a:extLst>
          </p:cNvPr>
          <p:cNvSpPr>
            <a:spLocks noGrp="1" noRot="1" noChangeAspect="1"/>
          </p:cNvSpPr>
          <p:nvPr>
            <p:ph type="sldImg"/>
          </p:nvPr>
        </p:nvSpPr>
        <p:spPr>
          <a:xfrm>
            <a:off x="422275" y="514350"/>
            <a:ext cx="3517900" cy="2640013"/>
          </a:xfrm>
        </p:spPr>
      </p:sp>
    </p:spTree>
    <p:extLst>
      <p:ext uri="{BB962C8B-B14F-4D97-AF65-F5344CB8AC3E}">
        <p14:creationId xmlns:p14="http://schemas.microsoft.com/office/powerpoint/2010/main" val="2535361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r>
              <a:rPr lang="it-IT"/>
              <a:t>22/09/2017</a:t>
            </a:r>
          </a:p>
        </p:txBody>
      </p:sp>
      <p:sp>
        <p:nvSpPr>
          <p:cNvPr id="5" name="Footer Placeholder 4"/>
          <p:cNvSpPr>
            <a:spLocks noGrp="1"/>
          </p:cNvSpPr>
          <p:nvPr>
            <p:ph type="ftr" sz="quarter" idx="11"/>
          </p:nvPr>
        </p:nvSpPr>
        <p:spPr/>
        <p:txBody>
          <a:bodyPr/>
          <a:lstStyle/>
          <a:p>
            <a:r>
              <a:rPr lang="it-IT"/>
              <a:t>Studio Legale Avv. Eva Vigato - www.avvocatoevavigato.it</a:t>
            </a:r>
          </a:p>
        </p:txBody>
      </p:sp>
      <p:sp>
        <p:nvSpPr>
          <p:cNvPr id="6" name="Slide Number Placeholder 5"/>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418480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22/09/2017</a:t>
            </a:r>
          </a:p>
        </p:txBody>
      </p:sp>
      <p:sp>
        <p:nvSpPr>
          <p:cNvPr id="5" name="Footer Placeholder 4"/>
          <p:cNvSpPr>
            <a:spLocks noGrp="1"/>
          </p:cNvSpPr>
          <p:nvPr>
            <p:ph type="ftr" sz="quarter" idx="11"/>
          </p:nvPr>
        </p:nvSpPr>
        <p:spPr/>
        <p:txBody>
          <a:bodyPr/>
          <a:lstStyle/>
          <a:p>
            <a:r>
              <a:rPr lang="it-IT"/>
              <a:t>Studio Legale Avv. Eva Vigato - www.avvocatoevavigato.it</a:t>
            </a:r>
          </a:p>
        </p:txBody>
      </p:sp>
      <p:sp>
        <p:nvSpPr>
          <p:cNvPr id="6" name="Slide Number Placeholder 5"/>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1602072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22/09/2017</a:t>
            </a:r>
          </a:p>
        </p:txBody>
      </p:sp>
      <p:sp>
        <p:nvSpPr>
          <p:cNvPr id="5" name="Footer Placeholder 4"/>
          <p:cNvSpPr>
            <a:spLocks noGrp="1"/>
          </p:cNvSpPr>
          <p:nvPr>
            <p:ph type="ftr" sz="quarter" idx="11"/>
          </p:nvPr>
        </p:nvSpPr>
        <p:spPr/>
        <p:txBody>
          <a:bodyPr/>
          <a:lstStyle/>
          <a:p>
            <a:r>
              <a:rPr lang="it-IT"/>
              <a:t>Studio Legale Avv. Eva Vigato - www.avvocatoevavigato.it</a:t>
            </a:r>
          </a:p>
        </p:txBody>
      </p:sp>
      <p:sp>
        <p:nvSpPr>
          <p:cNvPr id="6" name="Slide Number Placeholder 5"/>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3620856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it-IT"/>
              <a:t>Fare clic per modificare lo stile del titolo</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lvl="0"/>
            <a:r>
              <a:rPr lang="it-IT"/>
              <a:t>22/09/2017</a:t>
            </a:r>
            <a:endParaRPr lang="en-US"/>
          </a:p>
        </p:txBody>
      </p:sp>
      <p:sp>
        <p:nvSpPr>
          <p:cNvPr id="5" name="Footer Placeholder 4"/>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p:cNvSpPr>
            <a:spLocks noGrp="1"/>
          </p:cNvSpPr>
          <p:nvPr>
            <p:ph type="sldNum" sz="quarter" idx="12"/>
          </p:nvPr>
        </p:nvSpPr>
        <p:spPr/>
        <p:txBody>
          <a:bodyPr/>
          <a:lstStyle/>
          <a:p>
            <a:pPr lvl="0"/>
            <a:fld id="{E35B2FF5-3888-4C48-82B1-DE133AB351D7}" type="slidenum">
              <a:rPr lang="en-US" smtClean="0"/>
              <a:t>‹#›</a:t>
            </a:fld>
            <a:endParaRPr lang="en-US"/>
          </a:p>
        </p:txBody>
      </p:sp>
    </p:spTree>
    <p:extLst>
      <p:ext uri="{BB962C8B-B14F-4D97-AF65-F5344CB8AC3E}">
        <p14:creationId xmlns:p14="http://schemas.microsoft.com/office/powerpoint/2010/main" val="1780442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lvl="0"/>
            <a:r>
              <a:rPr lang="it-IT"/>
              <a:t>22/09/2017</a:t>
            </a:r>
            <a:endParaRPr lang="en-US"/>
          </a:p>
        </p:txBody>
      </p:sp>
      <p:sp>
        <p:nvSpPr>
          <p:cNvPr id="5" name="Footer Placeholder 4"/>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p:cNvSpPr>
            <a:spLocks noGrp="1"/>
          </p:cNvSpPr>
          <p:nvPr>
            <p:ph type="sldNum" sz="quarter" idx="12"/>
          </p:nvPr>
        </p:nvSpPr>
        <p:spPr/>
        <p:txBody>
          <a:bodyPr/>
          <a:lstStyle/>
          <a:p>
            <a:pPr lvl="0"/>
            <a:fld id="{A90AC84C-845D-4201-93D5-9D52499E4E27}" type="slidenum">
              <a:rPr lang="en-US" smtClean="0"/>
              <a:t>‹#›</a:t>
            </a:fld>
            <a:endParaRPr lang="en-US"/>
          </a:p>
        </p:txBody>
      </p:sp>
    </p:spTree>
    <p:extLst>
      <p:ext uri="{BB962C8B-B14F-4D97-AF65-F5344CB8AC3E}">
        <p14:creationId xmlns:p14="http://schemas.microsoft.com/office/powerpoint/2010/main" val="262222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solidFill>
                  <a:schemeClr val="tx2"/>
                </a:solidFill>
              </a:defRPr>
            </a:lvl1pPr>
          </a:lstStyle>
          <a:p>
            <a:pPr lvl="0"/>
            <a:r>
              <a:rPr lang="it-IT"/>
              <a:t>22/09/2017</a:t>
            </a:r>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pPr lvl="0"/>
            <a:r>
              <a:rPr lang="it-IT"/>
              <a:t>Studio Legale Avv. Eva Vigato - www.avvocatoevavigato.it</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pPr lvl="0"/>
            <a:fld id="{274EE71C-61C5-4730-9D10-099039D7664A}" type="slidenum">
              <a:rPr lang="en-US" smtClean="0"/>
              <a:t>‹#›</a:t>
            </a:fld>
            <a:endParaRPr lang="en-US"/>
          </a:p>
        </p:txBody>
      </p:sp>
    </p:spTree>
    <p:extLst>
      <p:ext uri="{BB962C8B-B14F-4D97-AF65-F5344CB8AC3E}">
        <p14:creationId xmlns:p14="http://schemas.microsoft.com/office/powerpoint/2010/main" val="2277742943"/>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lvl="0"/>
            <a:r>
              <a:rPr lang="it-IT"/>
              <a:t>22/09/2017</a:t>
            </a:r>
            <a:endParaRPr lang="en-US"/>
          </a:p>
        </p:txBody>
      </p:sp>
      <p:sp>
        <p:nvSpPr>
          <p:cNvPr id="6" name="Footer Placeholder 5"/>
          <p:cNvSpPr>
            <a:spLocks noGrp="1"/>
          </p:cNvSpPr>
          <p:nvPr>
            <p:ph type="ftr" sz="quarter" idx="11"/>
          </p:nvPr>
        </p:nvSpPr>
        <p:spPr/>
        <p:txBody>
          <a:bodyPr/>
          <a:lstStyle/>
          <a:p>
            <a:pPr lvl="0"/>
            <a:r>
              <a:rPr lang="it-IT"/>
              <a:t>Studio Legale Avv. Eva Vigato - www.avvocatoevavigato.it</a:t>
            </a:r>
            <a:endParaRPr lang="en-US"/>
          </a:p>
        </p:txBody>
      </p:sp>
      <p:sp>
        <p:nvSpPr>
          <p:cNvPr id="7" name="Slide Number Placeholder 6"/>
          <p:cNvSpPr>
            <a:spLocks noGrp="1"/>
          </p:cNvSpPr>
          <p:nvPr>
            <p:ph type="sldNum" sz="quarter" idx="12"/>
          </p:nvPr>
        </p:nvSpPr>
        <p:spPr/>
        <p:txBody>
          <a:bodyPr/>
          <a:lstStyle/>
          <a:p>
            <a:pPr lvl="0"/>
            <a:fld id="{0ECCE793-442B-49EB-A0ED-9DFEE54A543C}" type="slidenum">
              <a:rPr lang="en-US" smtClean="0"/>
              <a:t>‹#›</a:t>
            </a:fld>
            <a:endParaRPr lang="en-US"/>
          </a:p>
        </p:txBody>
      </p:sp>
    </p:spTree>
    <p:extLst>
      <p:ext uri="{BB962C8B-B14F-4D97-AF65-F5344CB8AC3E}">
        <p14:creationId xmlns:p14="http://schemas.microsoft.com/office/powerpoint/2010/main" val="3083442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lvl="0"/>
            <a:r>
              <a:rPr lang="it-IT"/>
              <a:t>22/09/2017</a:t>
            </a:r>
            <a:endParaRPr lang="en-US"/>
          </a:p>
        </p:txBody>
      </p:sp>
      <p:sp>
        <p:nvSpPr>
          <p:cNvPr id="8" name="Footer Placeholder 7"/>
          <p:cNvSpPr>
            <a:spLocks noGrp="1"/>
          </p:cNvSpPr>
          <p:nvPr>
            <p:ph type="ftr" sz="quarter" idx="11"/>
          </p:nvPr>
        </p:nvSpPr>
        <p:spPr/>
        <p:txBody>
          <a:bodyPr/>
          <a:lstStyle/>
          <a:p>
            <a:pPr lvl="0"/>
            <a:r>
              <a:rPr lang="it-IT"/>
              <a:t>Studio Legale Avv. Eva Vigato - www.avvocatoevavigato.it</a:t>
            </a:r>
            <a:endParaRPr lang="en-US"/>
          </a:p>
        </p:txBody>
      </p:sp>
      <p:sp>
        <p:nvSpPr>
          <p:cNvPr id="9" name="Slide Number Placeholder 8"/>
          <p:cNvSpPr>
            <a:spLocks noGrp="1"/>
          </p:cNvSpPr>
          <p:nvPr>
            <p:ph type="sldNum" sz="quarter" idx="12"/>
          </p:nvPr>
        </p:nvSpPr>
        <p:spPr/>
        <p:txBody>
          <a:bodyPr/>
          <a:lstStyle/>
          <a:p>
            <a:pPr lvl="0"/>
            <a:fld id="{F82332E3-341B-4659-9AD7-FD191798953E}" type="slidenum">
              <a:rPr lang="en-US" smtClean="0"/>
              <a:t>‹#›</a:t>
            </a:fld>
            <a:endParaRPr lang="en-US"/>
          </a:p>
        </p:txBody>
      </p:sp>
    </p:spTree>
    <p:extLst>
      <p:ext uri="{BB962C8B-B14F-4D97-AF65-F5344CB8AC3E}">
        <p14:creationId xmlns:p14="http://schemas.microsoft.com/office/powerpoint/2010/main" val="3445809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pPr lvl="0"/>
            <a:r>
              <a:rPr lang="it-IT"/>
              <a:t>22/09/2017</a:t>
            </a:r>
            <a:endParaRPr lang="en-US"/>
          </a:p>
        </p:txBody>
      </p:sp>
      <p:sp>
        <p:nvSpPr>
          <p:cNvPr id="4" name="Footer Placeholder 3"/>
          <p:cNvSpPr>
            <a:spLocks noGrp="1"/>
          </p:cNvSpPr>
          <p:nvPr>
            <p:ph type="ftr" sz="quarter" idx="11"/>
          </p:nvPr>
        </p:nvSpPr>
        <p:spPr/>
        <p:txBody>
          <a:bodyPr/>
          <a:lstStyle/>
          <a:p>
            <a:pPr lvl="0"/>
            <a:r>
              <a:rPr lang="it-IT"/>
              <a:t>Studio Legale Avv. Eva Vigato - www.avvocatoevavigato.it</a:t>
            </a:r>
            <a:endParaRPr lang="en-US"/>
          </a:p>
        </p:txBody>
      </p:sp>
      <p:sp>
        <p:nvSpPr>
          <p:cNvPr id="5" name="Slide Number Placeholder 4"/>
          <p:cNvSpPr>
            <a:spLocks noGrp="1"/>
          </p:cNvSpPr>
          <p:nvPr>
            <p:ph type="sldNum" sz="quarter" idx="12"/>
          </p:nvPr>
        </p:nvSpPr>
        <p:spPr/>
        <p:txBody>
          <a:bodyPr/>
          <a:lstStyle/>
          <a:p>
            <a:pPr lvl="0"/>
            <a:fld id="{40ABFB2F-4056-4EAF-98DD-0238EDF6640B}" type="slidenum">
              <a:rPr lang="en-US" smtClean="0"/>
              <a:t>‹#›</a:t>
            </a:fld>
            <a:endParaRPr lang="en-US"/>
          </a:p>
        </p:txBody>
      </p:sp>
    </p:spTree>
    <p:extLst>
      <p:ext uri="{BB962C8B-B14F-4D97-AF65-F5344CB8AC3E}">
        <p14:creationId xmlns:p14="http://schemas.microsoft.com/office/powerpoint/2010/main" val="2805300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r>
              <a:rPr lang="it-IT"/>
              <a:t>22/09/2017</a:t>
            </a:r>
            <a:endParaRPr lang="en-US"/>
          </a:p>
        </p:txBody>
      </p:sp>
      <p:sp>
        <p:nvSpPr>
          <p:cNvPr id="3" name="Footer Placeholder 2"/>
          <p:cNvSpPr>
            <a:spLocks noGrp="1"/>
          </p:cNvSpPr>
          <p:nvPr>
            <p:ph type="ftr" sz="quarter" idx="11"/>
          </p:nvPr>
        </p:nvSpPr>
        <p:spPr/>
        <p:txBody>
          <a:bodyPr/>
          <a:lstStyle/>
          <a:p>
            <a:pPr lvl="0"/>
            <a:r>
              <a:rPr lang="it-IT"/>
              <a:t>Studio Legale Avv. Eva Vigato - www.avvocatoevavigato.it</a:t>
            </a:r>
            <a:endParaRPr lang="en-US"/>
          </a:p>
        </p:txBody>
      </p:sp>
      <p:sp>
        <p:nvSpPr>
          <p:cNvPr id="4" name="Slide Number Placeholder 3"/>
          <p:cNvSpPr>
            <a:spLocks noGrp="1"/>
          </p:cNvSpPr>
          <p:nvPr>
            <p:ph type="sldNum" sz="quarter" idx="12"/>
          </p:nvPr>
        </p:nvSpPr>
        <p:spPr/>
        <p:txBody>
          <a:bodyPr/>
          <a:lstStyle/>
          <a:p>
            <a:pPr lvl="0"/>
            <a:fld id="{37F13DFB-AF95-4F3E-BEC6-DB0CAAC8E761}" type="slidenum">
              <a:rPr lang="en-US" smtClean="0"/>
              <a:t>‹#›</a:t>
            </a:fld>
            <a:endParaRPr lang="en-US"/>
          </a:p>
        </p:txBody>
      </p:sp>
    </p:spTree>
    <p:extLst>
      <p:ext uri="{BB962C8B-B14F-4D97-AF65-F5344CB8AC3E}">
        <p14:creationId xmlns:p14="http://schemas.microsoft.com/office/powerpoint/2010/main" val="140822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pPr lvl="0"/>
            <a:r>
              <a:rPr lang="it-IT"/>
              <a:t>22/09/2017</a:t>
            </a:r>
            <a:endParaRPr lang="en-US"/>
          </a:p>
        </p:txBody>
      </p:sp>
      <p:sp>
        <p:nvSpPr>
          <p:cNvPr id="6" name="Footer Placeholder 5"/>
          <p:cNvSpPr>
            <a:spLocks noGrp="1"/>
          </p:cNvSpPr>
          <p:nvPr>
            <p:ph type="ftr" sz="quarter" idx="11"/>
          </p:nvPr>
        </p:nvSpPr>
        <p:spPr/>
        <p:txBody>
          <a:bodyPr/>
          <a:lstStyle/>
          <a:p>
            <a:pPr lvl="0"/>
            <a:r>
              <a:rPr lang="it-IT"/>
              <a:t>Studio Legale Avv. Eva Vigato - www.avvocatoevavigato.it</a:t>
            </a:r>
            <a:endParaRPr lang="en-US"/>
          </a:p>
        </p:txBody>
      </p:sp>
      <p:sp>
        <p:nvSpPr>
          <p:cNvPr id="7" name="Slide Number Placeholder 6"/>
          <p:cNvSpPr>
            <a:spLocks noGrp="1"/>
          </p:cNvSpPr>
          <p:nvPr>
            <p:ph type="sldNum" sz="quarter" idx="12"/>
          </p:nvPr>
        </p:nvSpPr>
        <p:spPr/>
        <p:txBody>
          <a:bodyPr/>
          <a:lstStyle/>
          <a:p>
            <a:pPr lvl="0"/>
            <a:fld id="{3442AB10-1CD5-4328-8E99-95400F977157}" type="slidenum">
              <a:rPr lang="en-US" smtClean="0"/>
              <a:t>‹#›</a:t>
            </a:fld>
            <a:endParaRPr lang="en-US"/>
          </a:p>
        </p:txBody>
      </p:sp>
    </p:spTree>
    <p:extLst>
      <p:ext uri="{BB962C8B-B14F-4D97-AF65-F5344CB8AC3E}">
        <p14:creationId xmlns:p14="http://schemas.microsoft.com/office/powerpoint/2010/main" val="236912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r>
              <a:rPr lang="it-IT"/>
              <a:t>22/09/2017</a:t>
            </a:r>
          </a:p>
        </p:txBody>
      </p:sp>
      <p:sp>
        <p:nvSpPr>
          <p:cNvPr id="5" name="Footer Placeholder 4"/>
          <p:cNvSpPr>
            <a:spLocks noGrp="1"/>
          </p:cNvSpPr>
          <p:nvPr>
            <p:ph type="ftr" sz="quarter" idx="11"/>
          </p:nvPr>
        </p:nvSpPr>
        <p:spPr/>
        <p:txBody>
          <a:bodyPr/>
          <a:lstStyle/>
          <a:p>
            <a:r>
              <a:rPr lang="it-IT"/>
              <a:t>Studio Legale Avv. Eva Vigato - www.avvocatoevavigato.it</a:t>
            </a:r>
          </a:p>
        </p:txBody>
      </p:sp>
      <p:sp>
        <p:nvSpPr>
          <p:cNvPr id="6" name="Slide Number Placeholder 5"/>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456757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pPr lvl="0"/>
            <a:r>
              <a:rPr lang="it-IT"/>
              <a:t>22/09/2017</a:t>
            </a:r>
            <a:endParaRPr lang="en-US"/>
          </a:p>
        </p:txBody>
      </p:sp>
      <p:sp>
        <p:nvSpPr>
          <p:cNvPr id="6" name="Footer Placeholder 5"/>
          <p:cNvSpPr>
            <a:spLocks noGrp="1"/>
          </p:cNvSpPr>
          <p:nvPr>
            <p:ph type="ftr" sz="quarter" idx="11"/>
          </p:nvPr>
        </p:nvSpPr>
        <p:spPr/>
        <p:txBody>
          <a:bodyPr/>
          <a:lstStyle/>
          <a:p>
            <a:pPr lvl="0"/>
            <a:r>
              <a:rPr lang="it-IT"/>
              <a:t>Studio Legale Avv. Eva Vigato - www.avvocatoevavigato.it</a:t>
            </a:r>
            <a:endParaRPr lang="en-US"/>
          </a:p>
        </p:txBody>
      </p:sp>
      <p:sp>
        <p:nvSpPr>
          <p:cNvPr id="7" name="Slide Number Placeholder 6"/>
          <p:cNvSpPr>
            <a:spLocks noGrp="1"/>
          </p:cNvSpPr>
          <p:nvPr>
            <p:ph type="sldNum" sz="quarter" idx="12"/>
          </p:nvPr>
        </p:nvSpPr>
        <p:spPr/>
        <p:txBody>
          <a:bodyPr/>
          <a:lstStyle/>
          <a:p>
            <a:pPr lvl="0"/>
            <a:fld id="{729EEFBB-452D-4111-AC0C-B174E1369AF9}" type="slidenum">
              <a:rPr lang="en-US" smtClean="0"/>
              <a:t>‹#›</a:t>
            </a:fld>
            <a:endParaRPr lang="en-US"/>
          </a:p>
        </p:txBody>
      </p:sp>
    </p:spTree>
    <p:extLst>
      <p:ext uri="{BB962C8B-B14F-4D97-AF65-F5344CB8AC3E}">
        <p14:creationId xmlns:p14="http://schemas.microsoft.com/office/powerpoint/2010/main" val="690979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lvl="0"/>
            <a:r>
              <a:rPr lang="it-IT"/>
              <a:t>22/09/2017</a:t>
            </a:r>
            <a:endParaRPr lang="en-US"/>
          </a:p>
        </p:txBody>
      </p:sp>
      <p:sp>
        <p:nvSpPr>
          <p:cNvPr id="5" name="Footer Placeholder 4"/>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p:cNvSpPr>
            <a:spLocks noGrp="1"/>
          </p:cNvSpPr>
          <p:nvPr>
            <p:ph type="sldNum" sz="quarter" idx="12"/>
          </p:nvPr>
        </p:nvSpPr>
        <p:spPr/>
        <p:txBody>
          <a:bodyPr/>
          <a:lstStyle/>
          <a:p>
            <a:pPr lvl="0"/>
            <a:fld id="{0B37563B-63A1-471F-A87C-C2A801A185ED}" type="slidenum">
              <a:rPr lang="en-US" smtClean="0"/>
              <a:t>‹#›</a:t>
            </a:fld>
            <a:endParaRPr lang="en-US"/>
          </a:p>
        </p:txBody>
      </p:sp>
    </p:spTree>
    <p:extLst>
      <p:ext uri="{BB962C8B-B14F-4D97-AF65-F5344CB8AC3E}">
        <p14:creationId xmlns:p14="http://schemas.microsoft.com/office/powerpoint/2010/main" val="24341592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28650" y="6422855"/>
            <a:ext cx="2057397" cy="365125"/>
          </a:xfrm>
        </p:spPr>
        <p:txBody>
          <a:bodyPr/>
          <a:lstStyle/>
          <a:p>
            <a:pPr lvl="0"/>
            <a:r>
              <a:rPr lang="it-IT"/>
              <a:t>22/09/2017</a:t>
            </a:r>
            <a:endParaRPr lang="en-US"/>
          </a:p>
        </p:txBody>
      </p:sp>
      <p:sp>
        <p:nvSpPr>
          <p:cNvPr id="5" name="Footer Placeholder 4"/>
          <p:cNvSpPr>
            <a:spLocks noGrp="1"/>
          </p:cNvSpPr>
          <p:nvPr>
            <p:ph type="ftr" sz="quarter" idx="11"/>
          </p:nvPr>
        </p:nvSpPr>
        <p:spPr>
          <a:xfrm>
            <a:off x="2832102" y="6422855"/>
            <a:ext cx="3209752" cy="365125"/>
          </a:xfrm>
        </p:spPr>
        <p:txBody>
          <a:bodyPr/>
          <a:lstStyle/>
          <a:p>
            <a:pPr lvl="0"/>
            <a:r>
              <a:rPr lang="it-IT"/>
              <a:t>Studio Legale Avv. Eva Vigato - www.avvocatoevavigato.it</a:t>
            </a:r>
            <a:endParaRPr lang="en-US"/>
          </a:p>
        </p:txBody>
      </p:sp>
      <p:sp>
        <p:nvSpPr>
          <p:cNvPr id="6" name="Slide Number Placeholder 5"/>
          <p:cNvSpPr>
            <a:spLocks noGrp="1"/>
          </p:cNvSpPr>
          <p:nvPr>
            <p:ph type="sldNum" sz="quarter" idx="12"/>
          </p:nvPr>
        </p:nvSpPr>
        <p:spPr>
          <a:xfrm>
            <a:off x="6054787" y="6422855"/>
            <a:ext cx="659819" cy="365125"/>
          </a:xfrm>
        </p:spPr>
        <p:txBody>
          <a:bodyPr/>
          <a:lstStyle/>
          <a:p>
            <a:pPr lvl="0"/>
            <a:fld id="{C819F360-52A9-4F30-80F0-35756F4803D6}" type="slidenum">
              <a:rPr lang="en-US" smtClean="0"/>
              <a:t>‹#›</a:t>
            </a:fld>
            <a:endParaRPr lang="en-US"/>
          </a:p>
        </p:txBody>
      </p:sp>
    </p:spTree>
    <p:extLst>
      <p:ext uri="{BB962C8B-B14F-4D97-AF65-F5344CB8AC3E}">
        <p14:creationId xmlns:p14="http://schemas.microsoft.com/office/powerpoint/2010/main" val="261428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r>
              <a:rPr lang="it-IT"/>
              <a:t>22/09/2017</a:t>
            </a:r>
          </a:p>
        </p:txBody>
      </p:sp>
      <p:sp>
        <p:nvSpPr>
          <p:cNvPr id="5" name="Footer Placeholder 4"/>
          <p:cNvSpPr>
            <a:spLocks noGrp="1"/>
          </p:cNvSpPr>
          <p:nvPr>
            <p:ph type="ftr" sz="quarter" idx="11"/>
          </p:nvPr>
        </p:nvSpPr>
        <p:spPr/>
        <p:txBody>
          <a:bodyPr/>
          <a:lstStyle/>
          <a:p>
            <a:r>
              <a:rPr lang="it-IT"/>
              <a:t>Studio Legale Avv. Eva Vigato - www.avvocatoevavigato.it</a:t>
            </a:r>
          </a:p>
        </p:txBody>
      </p:sp>
      <p:sp>
        <p:nvSpPr>
          <p:cNvPr id="6" name="Slide Number Placeholder 5"/>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69714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r>
              <a:rPr lang="it-IT"/>
              <a:t>22/09/2017</a:t>
            </a:r>
          </a:p>
        </p:txBody>
      </p:sp>
      <p:sp>
        <p:nvSpPr>
          <p:cNvPr id="6" name="Footer Placeholder 5"/>
          <p:cNvSpPr>
            <a:spLocks noGrp="1"/>
          </p:cNvSpPr>
          <p:nvPr>
            <p:ph type="ftr" sz="quarter" idx="11"/>
          </p:nvPr>
        </p:nvSpPr>
        <p:spPr/>
        <p:txBody>
          <a:bodyPr/>
          <a:lstStyle/>
          <a:p>
            <a:r>
              <a:rPr lang="it-IT"/>
              <a:t>Studio Legale Avv. Eva Vigato - www.avvocatoevavigato.it</a:t>
            </a:r>
          </a:p>
        </p:txBody>
      </p:sp>
      <p:sp>
        <p:nvSpPr>
          <p:cNvPr id="7" name="Slide Number Placeholder 6"/>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2721962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r>
              <a:rPr lang="it-IT"/>
              <a:t>22/09/2017</a:t>
            </a:r>
          </a:p>
        </p:txBody>
      </p:sp>
      <p:sp>
        <p:nvSpPr>
          <p:cNvPr id="8" name="Footer Placeholder 7"/>
          <p:cNvSpPr>
            <a:spLocks noGrp="1"/>
          </p:cNvSpPr>
          <p:nvPr>
            <p:ph type="ftr" sz="quarter" idx="11"/>
          </p:nvPr>
        </p:nvSpPr>
        <p:spPr/>
        <p:txBody>
          <a:bodyPr/>
          <a:lstStyle/>
          <a:p>
            <a:r>
              <a:rPr lang="it-IT"/>
              <a:t>Studio Legale Avv. Eva Vigato - www.avvocatoevavigato.it</a:t>
            </a:r>
          </a:p>
        </p:txBody>
      </p:sp>
      <p:sp>
        <p:nvSpPr>
          <p:cNvPr id="9" name="Slide Number Placeholder 8"/>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152162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r>
              <a:rPr lang="it-IT"/>
              <a:t>22/09/2017</a:t>
            </a:r>
          </a:p>
        </p:txBody>
      </p:sp>
      <p:sp>
        <p:nvSpPr>
          <p:cNvPr id="4" name="Footer Placeholder 3"/>
          <p:cNvSpPr>
            <a:spLocks noGrp="1"/>
          </p:cNvSpPr>
          <p:nvPr>
            <p:ph type="ftr" sz="quarter" idx="11"/>
          </p:nvPr>
        </p:nvSpPr>
        <p:spPr/>
        <p:txBody>
          <a:bodyPr/>
          <a:lstStyle/>
          <a:p>
            <a:r>
              <a:rPr lang="it-IT"/>
              <a:t>Studio Legale Avv. Eva Vigato - www.avvocatoevavigato.it</a:t>
            </a:r>
          </a:p>
        </p:txBody>
      </p:sp>
      <p:sp>
        <p:nvSpPr>
          <p:cNvPr id="5" name="Slide Number Placeholder 4"/>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289446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a:t>22/09/2017</a:t>
            </a:r>
          </a:p>
        </p:txBody>
      </p:sp>
      <p:sp>
        <p:nvSpPr>
          <p:cNvPr id="3" name="Footer Placeholder 2"/>
          <p:cNvSpPr>
            <a:spLocks noGrp="1"/>
          </p:cNvSpPr>
          <p:nvPr>
            <p:ph type="ftr" sz="quarter" idx="11"/>
          </p:nvPr>
        </p:nvSpPr>
        <p:spPr/>
        <p:txBody>
          <a:bodyPr/>
          <a:lstStyle/>
          <a:p>
            <a:r>
              <a:rPr lang="it-IT"/>
              <a:t>Studio Legale Avv. Eva Vigato - www.avvocatoevavigato.it</a:t>
            </a:r>
          </a:p>
        </p:txBody>
      </p:sp>
      <p:sp>
        <p:nvSpPr>
          <p:cNvPr id="4" name="Slide Number Placeholder 3"/>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3516912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r>
              <a:rPr lang="it-IT"/>
              <a:t>22/09/2017</a:t>
            </a:r>
          </a:p>
        </p:txBody>
      </p:sp>
      <p:sp>
        <p:nvSpPr>
          <p:cNvPr id="6" name="Footer Placeholder 5"/>
          <p:cNvSpPr>
            <a:spLocks noGrp="1"/>
          </p:cNvSpPr>
          <p:nvPr>
            <p:ph type="ftr" sz="quarter" idx="11"/>
          </p:nvPr>
        </p:nvSpPr>
        <p:spPr/>
        <p:txBody>
          <a:bodyPr/>
          <a:lstStyle/>
          <a:p>
            <a:r>
              <a:rPr lang="it-IT"/>
              <a:t>Studio Legale Avv. Eva Vigato - www.avvocatoevavigato.it</a:t>
            </a:r>
          </a:p>
        </p:txBody>
      </p:sp>
      <p:sp>
        <p:nvSpPr>
          <p:cNvPr id="7" name="Slide Number Placeholder 6"/>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1984196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r>
              <a:rPr lang="it-IT"/>
              <a:t>22/09/2017</a:t>
            </a:r>
          </a:p>
        </p:txBody>
      </p:sp>
      <p:sp>
        <p:nvSpPr>
          <p:cNvPr id="6" name="Footer Placeholder 5"/>
          <p:cNvSpPr>
            <a:spLocks noGrp="1"/>
          </p:cNvSpPr>
          <p:nvPr>
            <p:ph type="ftr" sz="quarter" idx="11"/>
          </p:nvPr>
        </p:nvSpPr>
        <p:spPr/>
        <p:txBody>
          <a:bodyPr/>
          <a:lstStyle/>
          <a:p>
            <a:r>
              <a:rPr lang="it-IT"/>
              <a:t>Studio Legale Avv. Eva Vigato - www.avvocatoevavigato.it</a:t>
            </a:r>
          </a:p>
        </p:txBody>
      </p:sp>
      <p:sp>
        <p:nvSpPr>
          <p:cNvPr id="7" name="Slide Number Placeholder 6"/>
          <p:cNvSpPr>
            <a:spLocks noGrp="1"/>
          </p:cNvSpPr>
          <p:nvPr>
            <p:ph type="sldNum" sz="quarter" idx="12"/>
          </p:nvPr>
        </p:nvSpPr>
        <p:spPr/>
        <p:txBody>
          <a:bodyPr/>
          <a:lstStyle/>
          <a:p>
            <a:fld id="{B8AAB83D-125C-4889-B297-910E9B9071AC}" type="slidenum">
              <a:rPr lang="it-IT" smtClean="0"/>
              <a:t>‹#›</a:t>
            </a:fld>
            <a:endParaRPr lang="it-IT"/>
          </a:p>
        </p:txBody>
      </p:sp>
    </p:spTree>
    <p:extLst>
      <p:ext uri="{BB962C8B-B14F-4D97-AF65-F5344CB8AC3E}">
        <p14:creationId xmlns:p14="http://schemas.microsoft.com/office/powerpoint/2010/main" val="100117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22/09/2017</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Studio Legale Avv. Eva Vigato - www.avvocatoevavigato.it</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AB83D-125C-4889-B297-910E9B9071AC}" type="slidenum">
              <a:rPr lang="it-IT" smtClean="0"/>
              <a:t>‹#›</a:t>
            </a:fld>
            <a:endParaRPr lang="it-IT"/>
          </a:p>
        </p:txBody>
      </p:sp>
    </p:spTree>
    <p:extLst>
      <p:ext uri="{BB962C8B-B14F-4D97-AF65-F5344CB8AC3E}">
        <p14:creationId xmlns:p14="http://schemas.microsoft.com/office/powerpoint/2010/main" val="4262687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pPr lvl="0"/>
            <a:r>
              <a:rPr lang="it-IT"/>
              <a:t>22/09/2017</a:t>
            </a:r>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pPr lvl="0"/>
            <a:r>
              <a:rPr lang="it-IT"/>
              <a:t>Studio Legale Avv. Eva Vigato - www.avvocatoevavigato.it</a:t>
            </a:r>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pPr lvl="0"/>
            <a:fld id="{C819F360-52A9-4F30-80F0-35756F4803D6}" type="slidenum">
              <a:rPr lang="en-US" smtClean="0"/>
              <a:t>‹#›</a:t>
            </a:fld>
            <a:endParaRPr lang="en-US"/>
          </a:p>
        </p:txBody>
      </p:sp>
    </p:spTree>
    <p:extLst>
      <p:ext uri="{BB962C8B-B14F-4D97-AF65-F5344CB8AC3E}">
        <p14:creationId xmlns:p14="http://schemas.microsoft.com/office/powerpoint/2010/main" val="23748168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hyperlink" Target="https://www.iusexplorer.it/CodiciCommentati/ShowCurrentDocument?IdDocMaster=5060549&amp;IdUnitaDoc=0&amp;NVigUnitaDoc=1&amp;IdDatabanks=47&amp;Pagina=0" TargetMode="External"/><Relationship Id="rId2" Type="http://schemas.openxmlformats.org/officeDocument/2006/relationships/hyperlink" Target="https://www.iusexplorer.it/CodiciCommentati/ShowCurrentDocument?IdDocMaster=4904450&amp;IdUnitaDoc=0&amp;NVigUnitaDoc=1&amp;IdDatabanks=0&amp;Pagina=0" TargetMode="External"/><Relationship Id="rId1" Type="http://schemas.openxmlformats.org/officeDocument/2006/relationships/slideLayout" Target="../slideLayouts/slideLayout2.xml"/><Relationship Id="rId6" Type="http://schemas.openxmlformats.org/officeDocument/2006/relationships/hyperlink" Target="https://www.iusexplorer.it/CodiciCommentati/ShowCurrentDocument?IdDocMaster=1420752&amp;IdUnitaDoc=0&amp;NVigUnitaDoc=1&amp;IdDatabanks=0&amp;Pagina=0" TargetMode="External"/><Relationship Id="rId5" Type="http://schemas.openxmlformats.org/officeDocument/2006/relationships/hyperlink" Target="https://www.iusexplorer.it/CodiciCommentati/ShowCurrentDocument?IdDocMaster=5060550&amp;IdUnitaDoc=0&amp;NVigUnitaDoc=1&amp;IdDatabanks=47&amp;Pagina=0" TargetMode="External"/><Relationship Id="rId4" Type="http://schemas.openxmlformats.org/officeDocument/2006/relationships/hyperlink" Target="https://www.iusexplorer.it/CodiciCommentati/ShowCurrentDocument?IdDocMaster=3879734&amp;IdUnitaDoc=0&amp;NVigUnitaDoc=1&amp;IdDatabanks=0&amp;Pagina=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sphere">
          <a:fgClr>
            <a:schemeClr val="accent1"/>
          </a:fgClr>
          <a:bgClr>
            <a:schemeClr val="bg1"/>
          </a:bgClr>
        </a:pattFill>
        <a:effectLst/>
      </p:bgPr>
    </p:bg>
    <p:spTree>
      <p:nvGrpSpPr>
        <p:cNvPr id="1" name=""/>
        <p:cNvGrpSpPr/>
        <p:nvPr/>
      </p:nvGrpSpPr>
      <p:grpSpPr>
        <a:xfrm>
          <a:off x="0" y="0"/>
          <a:ext cx="0" cy="0"/>
          <a:chOff x="0" y="0"/>
          <a:chExt cx="0" cy="0"/>
        </a:xfrm>
      </p:grpSpPr>
      <p:pic>
        <p:nvPicPr>
          <p:cNvPr id="5" name="Immagine 4" descr="Immagine che contiene testo, screenshot&#10;&#10;Descrizione generata con affidabilità molto elevata">
            <a:extLst>
              <a:ext uri="{FF2B5EF4-FFF2-40B4-BE49-F238E27FC236}">
                <a16:creationId xmlns:a16="http://schemas.microsoft.com/office/drawing/2014/main" id="{E4A2F005-A451-4346-8307-6DE68E990E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4294" y="-56402"/>
            <a:ext cx="4935155" cy="6914402"/>
          </a:xfrm>
          <a:prstGeom prst="rect">
            <a:avLst/>
          </a:prstGeom>
        </p:spPr>
      </p:pic>
      <p:sp>
        <p:nvSpPr>
          <p:cNvPr id="2" name="Date Placeholder 1">
            <a:extLst>
              <a:ext uri="{FF2B5EF4-FFF2-40B4-BE49-F238E27FC236}">
                <a16:creationId xmlns:a16="http://schemas.microsoft.com/office/drawing/2014/main" id="{8C977F87-EF4B-4AED-9D3F-2DF70D68794C}"/>
              </a:ext>
            </a:extLst>
          </p:cNvPr>
          <p:cNvSpPr>
            <a:spLocks noGrp="1"/>
          </p:cNvSpPr>
          <p:nvPr>
            <p:ph type="dt" sz="half" idx="10"/>
          </p:nvPr>
        </p:nvSpPr>
        <p:spPr/>
        <p:txBody>
          <a:bodyPr/>
          <a:lstStyle/>
          <a:p>
            <a:r>
              <a:rPr lang="it-IT"/>
              <a:t>22/09/2017</a:t>
            </a:r>
          </a:p>
        </p:txBody>
      </p:sp>
      <p:sp>
        <p:nvSpPr>
          <p:cNvPr id="3" name="Footer Placeholder 2">
            <a:extLst>
              <a:ext uri="{FF2B5EF4-FFF2-40B4-BE49-F238E27FC236}">
                <a16:creationId xmlns:a16="http://schemas.microsoft.com/office/drawing/2014/main" id="{A6F1C1DF-3DD3-4BB4-A35F-0C4DF988D9B0}"/>
              </a:ext>
            </a:extLst>
          </p:cNvPr>
          <p:cNvSpPr>
            <a:spLocks noGrp="1"/>
          </p:cNvSpPr>
          <p:nvPr>
            <p:ph type="ftr" sz="quarter" idx="11"/>
          </p:nvPr>
        </p:nvSpPr>
        <p:spPr/>
        <p:txBody>
          <a:bodyPr/>
          <a:lstStyle/>
          <a:p>
            <a:r>
              <a:rPr lang="it-IT"/>
              <a:t>Studio Legale Avv. Eva Vigato - www.avvocatoevavigato.it</a:t>
            </a:r>
          </a:p>
        </p:txBody>
      </p:sp>
      <p:sp>
        <p:nvSpPr>
          <p:cNvPr id="4" name="Slide Number Placeholder 3">
            <a:extLst>
              <a:ext uri="{FF2B5EF4-FFF2-40B4-BE49-F238E27FC236}">
                <a16:creationId xmlns:a16="http://schemas.microsoft.com/office/drawing/2014/main" id="{3435EE68-24FD-4B0D-9146-F0242955C54C}"/>
              </a:ext>
            </a:extLst>
          </p:cNvPr>
          <p:cNvSpPr>
            <a:spLocks noGrp="1"/>
          </p:cNvSpPr>
          <p:nvPr>
            <p:ph type="sldNum" sz="quarter" idx="12"/>
          </p:nvPr>
        </p:nvSpPr>
        <p:spPr/>
        <p:txBody>
          <a:bodyPr/>
          <a:lstStyle/>
          <a:p>
            <a:fld id="{B8AAB83D-125C-4889-B297-910E9B9071AC}" type="slidenum">
              <a:rPr lang="it-IT" smtClean="0"/>
              <a:t>1</a:t>
            </a:fld>
            <a:endParaRPr lang="it-IT"/>
          </a:p>
        </p:txBody>
      </p:sp>
    </p:spTree>
    <p:extLst>
      <p:ext uri="{BB962C8B-B14F-4D97-AF65-F5344CB8AC3E}">
        <p14:creationId xmlns:p14="http://schemas.microsoft.com/office/powerpoint/2010/main" val="9034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solidFill>
                  <a:prstClr val="black"/>
                </a:solidFill>
              </a:rPr>
              <a:t>Art. </a:t>
            </a:r>
            <a:r>
              <a:rPr lang="it-IT" sz="2800" b="1" dirty="0">
                <a:solidFill>
                  <a:srgbClr val="FF0000"/>
                </a:solidFill>
              </a:rPr>
              <a:t>388, co. 2</a:t>
            </a:r>
            <a:r>
              <a:rPr lang="it-IT" sz="2800" dirty="0">
                <a:solidFill>
                  <a:prstClr val="black"/>
                </a:solidFill>
              </a:rPr>
              <a:t> (1° parte) c.p. – Mancata esecuzione dolosa di un provvedimento del Giudice</a:t>
            </a:r>
            <a:endParaRPr lang="it-IT" sz="2800" dirty="0"/>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77500" lnSpcReduction="20000"/>
          </a:bodyPr>
          <a:lstStyle/>
          <a:p>
            <a:pPr marL="0" indent="0" algn="ctr">
              <a:buNone/>
            </a:pPr>
            <a:r>
              <a:rPr lang="it-IT" sz="3200" u="sng" dirty="0"/>
              <a:t>Elusione</a:t>
            </a:r>
          </a:p>
          <a:p>
            <a:pPr algn="just"/>
            <a:endParaRPr lang="it-IT" dirty="0"/>
          </a:p>
          <a:p>
            <a:pPr algn="just"/>
            <a:r>
              <a:rPr lang="it-IT" i="1" dirty="0"/>
              <a:t>«elude un provvedimento giudiziale, così realizzando il reato di cui all'art. 388, 2° co., la donna affidataria dei figli minori che </a:t>
            </a:r>
            <a:r>
              <a:rPr lang="it-IT" b="1" i="1" dirty="0"/>
              <a:t>trasferisce all'estero </a:t>
            </a:r>
            <a:r>
              <a:rPr lang="it-IT" i="1" dirty="0"/>
              <a:t>la propria dimora senza avvertire e senza chiedere un adeguamento delle prescrizioni giudiziali, così gravemente ostacolando il diritto di visita dell'altro genitore, come definito dal giudice civile. </a:t>
            </a:r>
            <a:r>
              <a:rPr lang="it-IT" dirty="0"/>
              <a:t>(</a:t>
            </a:r>
            <a:r>
              <a:rPr lang="it-IT" dirty="0">
                <a:solidFill>
                  <a:srgbClr val="00B050"/>
                </a:solidFill>
              </a:rPr>
              <a:t>C., Sez. VI, 11.6.2015, n. 33983</a:t>
            </a:r>
            <a:r>
              <a:rPr lang="it-IT" dirty="0"/>
              <a:t>)</a:t>
            </a:r>
            <a:endParaRPr lang="it-IT" i="1" dirty="0"/>
          </a:p>
          <a:p>
            <a:pPr algn="just"/>
            <a:r>
              <a:rPr lang="it-IT" i="1" dirty="0"/>
              <a:t>Ancora con riferimento al diritto di visita dei figli minori da parte del genitore non affidatario, per, già integra una condotta rilevante ai sensi dell'art. 388, 2° co., </a:t>
            </a:r>
            <a:r>
              <a:rPr lang="it-IT" b="1" i="1" dirty="0"/>
              <a:t>il mero rifiuto di ottemperare </a:t>
            </a:r>
            <a:r>
              <a:rPr lang="it-IT" i="1" dirty="0"/>
              <a:t>al provvedimento del giudice da parte del genitore affidatario, </a:t>
            </a:r>
            <a:r>
              <a:rPr lang="it-IT" b="1" i="1" dirty="0"/>
              <a:t>salva </a:t>
            </a:r>
            <a:r>
              <a:rPr lang="it-IT" i="1" dirty="0"/>
              <a:t>la sussistenza di contrarie indicazioni di particolare gravità, quando l'attuazione del provvedimento richieda la sua necessaria collaborazione.» </a:t>
            </a:r>
            <a:r>
              <a:rPr lang="it-IT" dirty="0"/>
              <a:t>(</a:t>
            </a:r>
            <a:r>
              <a:rPr lang="it-IT" dirty="0">
                <a:solidFill>
                  <a:srgbClr val="00B050"/>
                </a:solidFill>
              </a:rPr>
              <a:t>C., Sez. VI, 18.3.2016, n. 12391</a:t>
            </a:r>
            <a:r>
              <a:rPr lang="it-IT" dirty="0"/>
              <a:t>)</a:t>
            </a:r>
            <a:endParaRPr lang="it-IT" b="1" dirty="0"/>
          </a:p>
        </p:txBody>
      </p:sp>
      <p:sp>
        <p:nvSpPr>
          <p:cNvPr id="4" name="Date Placeholder 3">
            <a:extLst>
              <a:ext uri="{FF2B5EF4-FFF2-40B4-BE49-F238E27FC236}">
                <a16:creationId xmlns:a16="http://schemas.microsoft.com/office/drawing/2014/main" id="{33705439-7A23-4A4E-B9A7-30B58E6AB65B}"/>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4D0EB79B-87D2-466D-99EB-67D672D3FA78}"/>
              </a:ext>
            </a:extLst>
          </p:cNvPr>
          <p:cNvSpPr>
            <a:spLocks noGrp="1"/>
          </p:cNvSpPr>
          <p:nvPr>
            <p:ph type="ftr" sz="quarter" idx="11"/>
          </p:nvPr>
        </p:nvSpPr>
        <p:spPr>
          <a:xfrm>
            <a:off x="3028949" y="6356351"/>
            <a:ext cx="4061167"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44E4976D-6506-433D-85C4-616A94720FAA}"/>
              </a:ext>
            </a:extLst>
          </p:cNvPr>
          <p:cNvSpPr>
            <a:spLocks noGrp="1"/>
          </p:cNvSpPr>
          <p:nvPr>
            <p:ph type="sldNum" sz="quarter" idx="12"/>
          </p:nvPr>
        </p:nvSpPr>
        <p:spPr/>
        <p:txBody>
          <a:bodyPr/>
          <a:lstStyle/>
          <a:p>
            <a:fld id="{B8AAB83D-125C-4889-B297-910E9B9071AC}" type="slidenum">
              <a:rPr lang="it-IT" smtClean="0"/>
              <a:t>10</a:t>
            </a:fld>
            <a:endParaRPr lang="it-IT"/>
          </a:p>
        </p:txBody>
      </p:sp>
    </p:spTree>
    <p:extLst>
      <p:ext uri="{BB962C8B-B14F-4D97-AF65-F5344CB8AC3E}">
        <p14:creationId xmlns:p14="http://schemas.microsoft.com/office/powerpoint/2010/main" val="35756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solidFill>
                  <a:prstClr val="black"/>
                </a:solidFill>
              </a:rPr>
              <a:t>Art. </a:t>
            </a:r>
            <a:r>
              <a:rPr lang="it-IT" sz="2800" b="1" dirty="0">
                <a:solidFill>
                  <a:srgbClr val="FF0000"/>
                </a:solidFill>
              </a:rPr>
              <a:t>388, co. 2</a:t>
            </a:r>
            <a:r>
              <a:rPr lang="it-IT" sz="2800" dirty="0">
                <a:solidFill>
                  <a:prstClr val="black"/>
                </a:solidFill>
              </a:rPr>
              <a:t> (1° parte) c.p. – Mancata esecuzione dolosa di un provvedimento del Giudice</a:t>
            </a:r>
            <a:endParaRPr lang="it-IT" sz="2800" dirty="0"/>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92500"/>
          </a:bodyPr>
          <a:lstStyle/>
          <a:p>
            <a:pPr marL="0" indent="0" algn="ctr">
              <a:buNone/>
            </a:pPr>
            <a:r>
              <a:rPr lang="it-IT" sz="3200" u="sng" dirty="0"/>
              <a:t>Concernente l’affidamento</a:t>
            </a:r>
          </a:p>
          <a:p>
            <a:pPr algn="just"/>
            <a:r>
              <a:rPr lang="it-IT" sz="1800" i="1" dirty="0"/>
              <a:t>«la tutela penale </a:t>
            </a:r>
            <a:r>
              <a:rPr lang="it-IT" sz="1800" b="1" i="1" dirty="0"/>
              <a:t>non</a:t>
            </a:r>
            <a:r>
              <a:rPr lang="it-IT" sz="1800" i="1" dirty="0"/>
              <a:t> può essere estesa ai provvedimenti </a:t>
            </a:r>
            <a:r>
              <a:rPr lang="it-IT" sz="1800" b="1" i="1" dirty="0"/>
              <a:t>patrimoniali </a:t>
            </a:r>
            <a:r>
              <a:rPr lang="it-IT" sz="1800" i="1" dirty="0"/>
              <a:t>consequenziali al provvedimento di affidamento, che non concernono l'affidamento in sé e le sue modalità stabilite dal giudice» </a:t>
            </a:r>
            <a:r>
              <a:rPr lang="it-IT" sz="1800" dirty="0"/>
              <a:t>(</a:t>
            </a:r>
            <a:r>
              <a:rPr lang="it-IT" sz="1800" dirty="0">
                <a:solidFill>
                  <a:srgbClr val="00B050"/>
                </a:solidFill>
              </a:rPr>
              <a:t>C., Sez. VI, 20.10.1995</a:t>
            </a:r>
            <a:r>
              <a:rPr lang="it-IT" sz="1800" dirty="0"/>
              <a:t>)</a:t>
            </a:r>
          </a:p>
          <a:p>
            <a:pPr algn="just"/>
            <a:r>
              <a:rPr lang="it-IT" sz="1800" i="1" dirty="0"/>
              <a:t>«</a:t>
            </a:r>
            <a:r>
              <a:rPr lang="it-IT" sz="1800" b="1" i="1" dirty="0"/>
              <a:t>l'inosservanza dell'obbligo di corrispondere l'assegno di mantenimento </a:t>
            </a:r>
            <a:r>
              <a:rPr lang="it-IT" sz="1800" i="1" dirty="0"/>
              <a:t>ai figli minori - statuito dal giudice nel corso del procedimento di separazione personale dei coniugi - </a:t>
            </a:r>
            <a:r>
              <a:rPr lang="it-IT" sz="1800" b="1" i="1" dirty="0"/>
              <a:t>non integra </a:t>
            </a:r>
            <a:r>
              <a:rPr lang="it-IT" sz="1800" i="1" dirty="0"/>
              <a:t>gli estremi del delitto di cui all'art. 388, 2° co., in quanto detta previsione </a:t>
            </a:r>
            <a:r>
              <a:rPr lang="it-IT" sz="1800" b="1" i="1" dirty="0"/>
              <a:t>attiene ai rapporti personali </a:t>
            </a:r>
            <a:r>
              <a:rPr lang="it-IT" sz="1800" i="1" dirty="0"/>
              <a:t>e non a quelli economici del provvedimento emesso in sede di separazione; ne consegue che solo gli obblighi relativi ai primi assumono rilevanza penale ove violati» </a:t>
            </a:r>
            <a:r>
              <a:rPr lang="it-IT" sz="1800" dirty="0"/>
              <a:t>(</a:t>
            </a:r>
            <a:r>
              <a:rPr lang="it-IT" sz="1800" dirty="0">
                <a:solidFill>
                  <a:srgbClr val="00B050"/>
                </a:solidFill>
              </a:rPr>
              <a:t>C., Sez. VI, 2.5.2000</a:t>
            </a:r>
            <a:r>
              <a:rPr lang="it-IT" sz="1800" dirty="0"/>
              <a:t>)</a:t>
            </a:r>
            <a:endParaRPr lang="it-IT" sz="1800" b="1" dirty="0"/>
          </a:p>
          <a:p>
            <a:pPr algn="just"/>
            <a:r>
              <a:rPr lang="it-IT" sz="1800" i="1" dirty="0"/>
              <a:t>«escluso quando le condotte possano essere imposte da concrete esigenze sopraggiunte, che non si pongano in contrasto con </a:t>
            </a:r>
            <a:r>
              <a:rPr lang="it-IT" sz="1800" b="1" i="1" dirty="0"/>
              <a:t>gli interessi del minore</a:t>
            </a:r>
            <a:r>
              <a:rPr lang="it-IT" sz="1800" i="1" dirty="0"/>
              <a:t>, atteso che l'elemento costitutivo di tale delitto sussiste solo quando i comportamenti illeciti siano finalizzati ad impedire di fatto l'esercizio del diritto di visita e di frequentazione della prole» </a:t>
            </a:r>
            <a:r>
              <a:rPr lang="it-IT" sz="1800" dirty="0"/>
              <a:t>(</a:t>
            </a:r>
            <a:r>
              <a:rPr lang="it-IT" sz="1800" dirty="0">
                <a:solidFill>
                  <a:srgbClr val="00B050"/>
                </a:solidFill>
              </a:rPr>
              <a:t>C., Sez. VI, 16.12.2014, n. 1784</a:t>
            </a:r>
            <a:r>
              <a:rPr lang="it-IT" sz="1800" dirty="0"/>
              <a:t>)</a:t>
            </a:r>
            <a:endParaRPr lang="it-IT" sz="1800" b="1" dirty="0"/>
          </a:p>
          <a:p>
            <a:pPr algn="just"/>
            <a:endParaRPr lang="it-IT" sz="1800" b="1" dirty="0"/>
          </a:p>
        </p:txBody>
      </p:sp>
      <p:sp>
        <p:nvSpPr>
          <p:cNvPr id="4" name="Date Placeholder 3">
            <a:extLst>
              <a:ext uri="{FF2B5EF4-FFF2-40B4-BE49-F238E27FC236}">
                <a16:creationId xmlns:a16="http://schemas.microsoft.com/office/drawing/2014/main" id="{3CAD3989-F91F-4751-954A-C90DF9CF071E}"/>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38D213E4-6D4A-4700-ACE2-D9B50694F05D}"/>
              </a:ext>
            </a:extLst>
          </p:cNvPr>
          <p:cNvSpPr>
            <a:spLocks noGrp="1"/>
          </p:cNvSpPr>
          <p:nvPr>
            <p:ph type="ftr" sz="quarter" idx="11"/>
          </p:nvPr>
        </p:nvSpPr>
        <p:spPr>
          <a:xfrm>
            <a:off x="3028950" y="6356351"/>
            <a:ext cx="4004896"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8C34DD85-17E6-413C-BB60-52AD686441F6}"/>
              </a:ext>
            </a:extLst>
          </p:cNvPr>
          <p:cNvSpPr>
            <a:spLocks noGrp="1"/>
          </p:cNvSpPr>
          <p:nvPr>
            <p:ph type="sldNum" sz="quarter" idx="12"/>
          </p:nvPr>
        </p:nvSpPr>
        <p:spPr/>
        <p:txBody>
          <a:bodyPr/>
          <a:lstStyle/>
          <a:p>
            <a:fld id="{B8AAB83D-125C-4889-B297-910E9B9071AC}" type="slidenum">
              <a:rPr lang="it-IT" smtClean="0"/>
              <a:t>11</a:t>
            </a:fld>
            <a:endParaRPr lang="it-IT"/>
          </a:p>
        </p:txBody>
      </p:sp>
    </p:spTree>
    <p:extLst>
      <p:ext uri="{BB962C8B-B14F-4D97-AF65-F5344CB8AC3E}">
        <p14:creationId xmlns:p14="http://schemas.microsoft.com/office/powerpoint/2010/main" val="378593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solidFill>
                  <a:prstClr val="black"/>
                </a:solidFill>
              </a:rPr>
              <a:t>Art. </a:t>
            </a:r>
            <a:r>
              <a:rPr lang="it-IT" sz="2800" b="1" dirty="0">
                <a:solidFill>
                  <a:srgbClr val="FF0000"/>
                </a:solidFill>
              </a:rPr>
              <a:t>388, co. 2</a:t>
            </a:r>
            <a:r>
              <a:rPr lang="it-IT" sz="2800" dirty="0">
                <a:solidFill>
                  <a:prstClr val="black"/>
                </a:solidFill>
              </a:rPr>
              <a:t> (1° parte) c.p. – Mancata esecuzione dolosa di un provvedimento del Giudice</a:t>
            </a:r>
            <a:endParaRPr lang="it-IT" sz="2800" dirty="0"/>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ctr">
              <a:buNone/>
            </a:pPr>
            <a:r>
              <a:rPr lang="it-IT" sz="3200" u="sng" dirty="0"/>
              <a:t>Dolo generico</a:t>
            </a:r>
          </a:p>
          <a:p>
            <a:pPr algn="just"/>
            <a:r>
              <a:rPr lang="it-IT" sz="1800" i="1" dirty="0"/>
              <a:t>Ai fini dell</a:t>
            </a:r>
            <a:r>
              <a:rPr lang="it-IT" sz="1800" b="1" i="1" dirty="0"/>
              <a:t>'esclusione</a:t>
            </a:r>
            <a:r>
              <a:rPr lang="it-IT" sz="1800" i="1" dirty="0"/>
              <a:t> </a:t>
            </a:r>
            <a:r>
              <a:rPr lang="it-IT" sz="1800" b="1" i="1" dirty="0"/>
              <a:t>del dolo, </a:t>
            </a:r>
            <a:r>
              <a:rPr lang="it-IT" sz="1800" i="1" dirty="0"/>
              <a:t>quale elemento soggettivo del reato di cui all'art. 388, 2° co. occorre dimostrare che il genitore affidatario, nell'impedire al genitore non affidatario il diritto di visita ricusato dal figlio minore, è stato concretamente mosso dalla </a:t>
            </a:r>
            <a:r>
              <a:rPr lang="it-IT" sz="1800" b="1" i="1" dirty="0"/>
              <a:t>necessità di tutelare l'interesse</a:t>
            </a:r>
            <a:r>
              <a:rPr lang="it-IT" sz="1800" i="1" dirty="0"/>
              <a:t> morale e materiale </a:t>
            </a:r>
            <a:r>
              <a:rPr lang="it-IT" sz="1800" b="1" i="1" dirty="0"/>
              <a:t>del minore </a:t>
            </a:r>
            <a:r>
              <a:rPr lang="it-IT" sz="1800" i="1" dirty="0"/>
              <a:t>stesso. (Nel caso concreto si è annullata la sentenza gravata avendo la stessa escluso la sussistenza del predetto elemento, sebbene lo stesso era, invero, ravvisabile, anche se in forma attenuata, dal momento che non vi era stata alcuna </a:t>
            </a:r>
            <a:r>
              <a:rPr lang="it-IT" sz="1800" b="1" i="1" dirty="0"/>
              <a:t>attiva e doverosa collaborazione </a:t>
            </a:r>
            <a:r>
              <a:rPr lang="it-IT" sz="1800" i="1" dirty="0"/>
              <a:t>da parte del genitore affidatario alla riuscita delle visite e degli incontri con l'altro genitore stabiliti con provvedimento del giudice civile) (</a:t>
            </a:r>
            <a:r>
              <a:rPr lang="it-IT" sz="1800" i="1" dirty="0">
                <a:solidFill>
                  <a:srgbClr val="00B050"/>
                </a:solidFill>
              </a:rPr>
              <a:t>C., Sez. VI, 7.4.2011, n. 26810</a:t>
            </a:r>
            <a:r>
              <a:rPr lang="it-IT" sz="1800" i="1" dirty="0"/>
              <a:t>).</a:t>
            </a:r>
          </a:p>
          <a:p>
            <a:pPr algn="just"/>
            <a:r>
              <a:rPr lang="it-IT" sz="1800" i="1" dirty="0"/>
              <a:t>è stata esclusa la configurabilità del reato nella condotta del genitore affidatario che aveva rifiutato di consegnare la figlia minore all'altro genitore, </a:t>
            </a:r>
            <a:r>
              <a:rPr lang="it-IT" sz="1800" b="1" i="1" dirty="0"/>
              <a:t>non presentatosi all'appuntamento</a:t>
            </a:r>
            <a:r>
              <a:rPr lang="it-IT" sz="1800" i="1" dirty="0"/>
              <a:t> concordato in un luogo ove </a:t>
            </a:r>
            <a:r>
              <a:rPr lang="it-IT" sz="1800" b="1" i="1" dirty="0"/>
              <a:t>non era possibile affidare</a:t>
            </a:r>
            <a:r>
              <a:rPr lang="it-IT" sz="1800" i="1" dirty="0"/>
              <a:t> il minore ad altre persone (</a:t>
            </a:r>
            <a:r>
              <a:rPr lang="it-IT" sz="1800" i="1" dirty="0">
                <a:solidFill>
                  <a:srgbClr val="00B050"/>
                </a:solidFill>
              </a:rPr>
              <a:t>C., Sez. VI, 28.2-8.3.2012, n. 9190</a:t>
            </a:r>
            <a:r>
              <a:rPr lang="it-IT" sz="1800" i="1" dirty="0"/>
              <a:t>).</a:t>
            </a:r>
            <a:endParaRPr lang="it-IT" sz="1800" b="1" dirty="0"/>
          </a:p>
        </p:txBody>
      </p:sp>
      <p:sp>
        <p:nvSpPr>
          <p:cNvPr id="4" name="Date Placeholder 3">
            <a:extLst>
              <a:ext uri="{FF2B5EF4-FFF2-40B4-BE49-F238E27FC236}">
                <a16:creationId xmlns:a16="http://schemas.microsoft.com/office/drawing/2014/main" id="{78AB35E2-C17A-4B94-82AA-B3C59B70BF82}"/>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FA165508-CE57-4FE0-AA61-28B81CDE849D}"/>
              </a:ext>
            </a:extLst>
          </p:cNvPr>
          <p:cNvSpPr>
            <a:spLocks noGrp="1"/>
          </p:cNvSpPr>
          <p:nvPr>
            <p:ph type="ftr" sz="quarter" idx="11"/>
          </p:nvPr>
        </p:nvSpPr>
        <p:spPr>
          <a:xfrm>
            <a:off x="3028950" y="6356351"/>
            <a:ext cx="4004896"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FF458910-8E93-4017-9A32-08C870A925EE}"/>
              </a:ext>
            </a:extLst>
          </p:cNvPr>
          <p:cNvSpPr>
            <a:spLocks noGrp="1"/>
          </p:cNvSpPr>
          <p:nvPr>
            <p:ph type="sldNum" sz="quarter" idx="12"/>
          </p:nvPr>
        </p:nvSpPr>
        <p:spPr/>
        <p:txBody>
          <a:bodyPr/>
          <a:lstStyle/>
          <a:p>
            <a:fld id="{B8AAB83D-125C-4889-B297-910E9B9071AC}" type="slidenum">
              <a:rPr lang="it-IT" smtClean="0"/>
              <a:t>12</a:t>
            </a:fld>
            <a:endParaRPr lang="it-IT"/>
          </a:p>
        </p:txBody>
      </p:sp>
    </p:spTree>
    <p:extLst>
      <p:ext uri="{BB962C8B-B14F-4D97-AF65-F5344CB8AC3E}">
        <p14:creationId xmlns:p14="http://schemas.microsoft.com/office/powerpoint/2010/main" val="1204218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solidFill>
                  <a:prstClr val="black"/>
                </a:solidFill>
              </a:rPr>
              <a:t>Art. </a:t>
            </a:r>
            <a:r>
              <a:rPr lang="it-IT" sz="2800" b="1" dirty="0">
                <a:solidFill>
                  <a:srgbClr val="FF0000"/>
                </a:solidFill>
              </a:rPr>
              <a:t>388, co. 2</a:t>
            </a:r>
            <a:r>
              <a:rPr lang="it-IT" sz="2800" dirty="0">
                <a:solidFill>
                  <a:prstClr val="black"/>
                </a:solidFill>
              </a:rPr>
              <a:t> (1° parte) c.p. – Mancata esecuzione dolosa di un provvedimento del Giudice</a:t>
            </a:r>
            <a:endParaRPr lang="it-IT" sz="2800" dirty="0"/>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ctr">
              <a:buNone/>
            </a:pPr>
            <a:r>
              <a:rPr lang="it-IT" sz="3200" u="sng" dirty="0"/>
              <a:t>Ordini di protezione (titolo IX bis c.c.) </a:t>
            </a:r>
          </a:p>
          <a:p>
            <a:pPr algn="just"/>
            <a:r>
              <a:rPr lang="it-IT" sz="2000" dirty="0">
                <a:solidFill>
                  <a:srgbClr val="000000"/>
                </a:solidFill>
                <a:latin typeface="Bitstream Vera Sans"/>
              </a:rPr>
              <a:t>L'</a:t>
            </a:r>
            <a:r>
              <a:rPr lang="it-IT" sz="2000" dirty="0">
                <a:solidFill>
                  <a:srgbClr val="0000FF"/>
                </a:solidFill>
                <a:latin typeface="Bitstream Vera Sans"/>
              </a:rPr>
              <a:t>art. 6, L. 4.4.2001, n. 154</a:t>
            </a:r>
            <a:r>
              <a:rPr lang="it-IT" sz="2000" dirty="0">
                <a:solidFill>
                  <a:srgbClr val="000000"/>
                </a:solidFill>
                <a:latin typeface="Bitstream Vera Sans"/>
              </a:rPr>
              <a:t>, recante </a:t>
            </a:r>
            <a:r>
              <a:rPr lang="it-IT" sz="2000" b="1" u="sng" dirty="0">
                <a:solidFill>
                  <a:srgbClr val="000000"/>
                </a:solidFill>
                <a:latin typeface="Bitstream Vera Sans"/>
              </a:rPr>
              <a:t>«Misure contro la violenza nelle relazioni familiari»</a:t>
            </a:r>
            <a:r>
              <a:rPr lang="it-IT" sz="2000" b="1" dirty="0">
                <a:solidFill>
                  <a:srgbClr val="000000"/>
                </a:solidFill>
                <a:latin typeface="Bitstream Vera Sans"/>
              </a:rPr>
              <a:t>, </a:t>
            </a:r>
            <a:r>
              <a:rPr lang="it-IT" sz="2000" dirty="0">
                <a:solidFill>
                  <a:srgbClr val="000000"/>
                </a:solidFill>
                <a:latin typeface="Bitstream Vera Sans"/>
              </a:rPr>
              <a:t>introduce quella che potremmo definire </a:t>
            </a:r>
            <a:r>
              <a:rPr lang="it-IT" sz="2000" b="1" dirty="0">
                <a:solidFill>
                  <a:srgbClr val="000000"/>
                </a:solidFill>
                <a:latin typeface="Bitstream Vera Sans"/>
              </a:rPr>
              <a:t>elusione dell'ordine di protezione in ambito familiare</a:t>
            </a:r>
            <a:r>
              <a:rPr lang="it-IT" sz="2000" dirty="0">
                <a:solidFill>
                  <a:srgbClr val="000000"/>
                </a:solidFill>
                <a:latin typeface="Bitstream Vera Sans"/>
              </a:rPr>
              <a:t> e che sembra assimilabile alla elusione di cui all’art. 388 co. 2 c.p.</a:t>
            </a:r>
          </a:p>
          <a:p>
            <a:pPr marL="0" indent="0" algn="just">
              <a:buNone/>
            </a:pPr>
            <a:r>
              <a:rPr lang="it-IT" sz="2000" i="1" dirty="0">
                <a:solidFill>
                  <a:srgbClr val="000000"/>
                </a:solidFill>
                <a:latin typeface="Bitstream Vera Sans"/>
              </a:rPr>
              <a:t>«</a:t>
            </a:r>
            <a:r>
              <a:rPr lang="it-IT" sz="2000" b="1" i="1" dirty="0">
                <a:solidFill>
                  <a:srgbClr val="000000"/>
                </a:solidFill>
                <a:latin typeface="Bitstream Vera Sans"/>
              </a:rPr>
              <a:t>chiunque elude </a:t>
            </a:r>
            <a:r>
              <a:rPr lang="it-IT" sz="2000" i="1" dirty="0">
                <a:solidFill>
                  <a:srgbClr val="000000"/>
                </a:solidFill>
                <a:latin typeface="Bitstream Vera Sans"/>
              </a:rPr>
              <a:t>l'ordine di protezione previsto dall'</a:t>
            </a:r>
            <a:r>
              <a:rPr lang="it-IT" sz="2000" i="1" dirty="0">
                <a:solidFill>
                  <a:srgbClr val="1B0FB1"/>
                </a:solidFill>
                <a:latin typeface="Bitstream Vera Sans"/>
              </a:rPr>
              <a:t>art. 342 ter c.c., </a:t>
            </a:r>
            <a:r>
              <a:rPr lang="it-IT" sz="2000" i="1" dirty="0">
                <a:solidFill>
                  <a:srgbClr val="000000"/>
                </a:solidFill>
                <a:latin typeface="Bitstream Vera Sans"/>
              </a:rPr>
              <a:t>ovvero un provvedimento di eguale contenuto assunto nel procedimento di separazione personale dei coniugi o nel procedimento di scioglimento o di cessazione degli effetti civili del matrimonio </a:t>
            </a:r>
            <a:r>
              <a:rPr lang="it-IT" sz="2000" b="1" i="1" dirty="0">
                <a:solidFill>
                  <a:srgbClr val="000000"/>
                </a:solidFill>
                <a:latin typeface="Bitstream Vera Sans"/>
              </a:rPr>
              <a:t>è punito con la pena stabilita </a:t>
            </a:r>
            <a:r>
              <a:rPr lang="it-IT" sz="2000" i="1" dirty="0">
                <a:solidFill>
                  <a:srgbClr val="000000"/>
                </a:solidFill>
                <a:latin typeface="Bitstream Vera Sans"/>
              </a:rPr>
              <a:t>dall'</a:t>
            </a:r>
            <a:r>
              <a:rPr lang="it-IT" sz="2000" i="1" dirty="0">
                <a:solidFill>
                  <a:srgbClr val="1B0FB1"/>
                </a:solidFill>
                <a:latin typeface="Bitstream Vera Sans"/>
              </a:rPr>
              <a:t>art. 388, 1° co. </a:t>
            </a:r>
            <a:r>
              <a:rPr lang="it-IT" sz="2000" i="1" dirty="0">
                <a:solidFill>
                  <a:srgbClr val="000000"/>
                </a:solidFill>
                <a:latin typeface="Bitstream Vera Sans"/>
              </a:rPr>
              <a:t>Si applica altresì l'</a:t>
            </a:r>
            <a:r>
              <a:rPr lang="it-IT" sz="2000" i="1" dirty="0" err="1">
                <a:solidFill>
                  <a:srgbClr val="000000"/>
                </a:solidFill>
                <a:latin typeface="Bitstream Vera Sans"/>
              </a:rPr>
              <a:t>ult</a:t>
            </a:r>
            <a:r>
              <a:rPr lang="it-IT" sz="2000" i="1" dirty="0">
                <a:solidFill>
                  <a:srgbClr val="000000"/>
                </a:solidFill>
                <a:latin typeface="Bitstream Vera Sans"/>
              </a:rPr>
              <a:t>. co. del medesimo art. 388».</a:t>
            </a:r>
            <a:endParaRPr lang="it-IT" sz="2000" b="1" i="1" dirty="0"/>
          </a:p>
        </p:txBody>
      </p:sp>
      <p:sp>
        <p:nvSpPr>
          <p:cNvPr id="4" name="Date Placeholder 3">
            <a:extLst>
              <a:ext uri="{FF2B5EF4-FFF2-40B4-BE49-F238E27FC236}">
                <a16:creationId xmlns:a16="http://schemas.microsoft.com/office/drawing/2014/main" id="{C4D4205B-189A-4C3E-A808-46461E2F3B14}"/>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732EE7D9-93F6-42DD-826D-C5BA8CF57743}"/>
              </a:ext>
            </a:extLst>
          </p:cNvPr>
          <p:cNvSpPr>
            <a:spLocks noGrp="1"/>
          </p:cNvSpPr>
          <p:nvPr>
            <p:ph type="ftr" sz="quarter" idx="11"/>
          </p:nvPr>
        </p:nvSpPr>
        <p:spPr>
          <a:xfrm>
            <a:off x="3028950" y="6356351"/>
            <a:ext cx="372354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264A14B5-E454-4335-A162-12938D59CBC1}"/>
              </a:ext>
            </a:extLst>
          </p:cNvPr>
          <p:cNvSpPr>
            <a:spLocks noGrp="1"/>
          </p:cNvSpPr>
          <p:nvPr>
            <p:ph type="sldNum" sz="quarter" idx="12"/>
          </p:nvPr>
        </p:nvSpPr>
        <p:spPr/>
        <p:txBody>
          <a:bodyPr/>
          <a:lstStyle/>
          <a:p>
            <a:fld id="{B8AAB83D-125C-4889-B297-910E9B9071AC}" type="slidenum">
              <a:rPr lang="it-IT" smtClean="0"/>
              <a:t>13</a:t>
            </a:fld>
            <a:endParaRPr lang="it-IT"/>
          </a:p>
        </p:txBody>
      </p:sp>
    </p:spTree>
    <p:extLst>
      <p:ext uri="{BB962C8B-B14F-4D97-AF65-F5344CB8AC3E}">
        <p14:creationId xmlns:p14="http://schemas.microsoft.com/office/powerpoint/2010/main" val="2469453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707457" y="712269"/>
            <a:ext cx="2528249" cy="5502264"/>
          </a:xfrm>
        </p:spPr>
        <p:txBody>
          <a:bodyPr>
            <a:normAutofit/>
          </a:bodyPr>
          <a:lstStyle/>
          <a:p>
            <a:r>
              <a:rPr lang="it-IT" dirty="0">
                <a:solidFill>
                  <a:srgbClr val="FFFFFF"/>
                </a:solidFill>
              </a:rPr>
              <a:t>Art. 570 c.p.  Violazione degli obblighi di assistenza familiare</a:t>
            </a:r>
          </a:p>
        </p:txBody>
      </p:sp>
      <p:graphicFrame>
        <p:nvGraphicFramePr>
          <p:cNvPr id="6" name="Segnaposto contenuto 2"/>
          <p:cNvGraphicFramePr>
            <a:graphicFrameLocks noGrp="1"/>
          </p:cNvGraphicFramePr>
          <p:nvPr>
            <p:ph idx="1"/>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50760D9A-2B0F-4F3D-A7E3-7F5915D7F794}"/>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E816977A-91AF-45AD-B796-CFE4F48C3D46}"/>
              </a:ext>
            </a:extLst>
          </p:cNvPr>
          <p:cNvSpPr>
            <a:spLocks noGrp="1"/>
          </p:cNvSpPr>
          <p:nvPr>
            <p:ph type="ftr" sz="quarter" idx="11"/>
          </p:nvPr>
        </p:nvSpPr>
        <p:spPr>
          <a:xfrm>
            <a:off x="3477006" y="6356351"/>
            <a:ext cx="4047099"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3E229F50-837E-42A5-8E9D-849C88CDD185}"/>
              </a:ext>
            </a:extLst>
          </p:cNvPr>
          <p:cNvSpPr>
            <a:spLocks noGrp="1"/>
          </p:cNvSpPr>
          <p:nvPr>
            <p:ph type="sldNum" sz="quarter" idx="12"/>
          </p:nvPr>
        </p:nvSpPr>
        <p:spPr/>
        <p:txBody>
          <a:bodyPr/>
          <a:lstStyle/>
          <a:p>
            <a:fld id="{B8AAB83D-125C-4889-B297-910E9B9071AC}" type="slidenum">
              <a:rPr lang="it-IT" smtClean="0"/>
              <a:t>14</a:t>
            </a:fld>
            <a:endParaRPr lang="it-IT"/>
          </a:p>
        </p:txBody>
      </p:sp>
    </p:spTree>
    <p:extLst>
      <p:ext uri="{BB962C8B-B14F-4D97-AF65-F5344CB8AC3E}">
        <p14:creationId xmlns:p14="http://schemas.microsoft.com/office/powerpoint/2010/main" val="1692207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570</a:t>
            </a:r>
            <a:r>
              <a:rPr lang="it-IT" sz="2800" dirty="0"/>
              <a:t> 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marL="0" indent="0" algn="ctr">
              <a:buNone/>
            </a:pPr>
            <a:r>
              <a:rPr lang="it-IT" u="sng" dirty="0"/>
              <a:t>3 </a:t>
            </a:r>
            <a:r>
              <a:rPr lang="it-IT" b="1" u="sng" dirty="0"/>
              <a:t>autonome</a:t>
            </a:r>
            <a:r>
              <a:rPr lang="it-IT" u="sng" dirty="0"/>
              <a:t> figure di reato- 3 </a:t>
            </a:r>
            <a:r>
              <a:rPr lang="it-IT" i="1" u="sng" dirty="0"/>
              <a:t>ratio</a:t>
            </a:r>
            <a:endParaRPr lang="it-IT" dirty="0"/>
          </a:p>
          <a:p>
            <a:r>
              <a:rPr lang="it-IT" b="1" dirty="0"/>
              <a:t>violazione degli obblighi di assistenza familiare- </a:t>
            </a:r>
            <a:r>
              <a:rPr lang="it-IT" i="1" dirty="0"/>
              <a:t>assistenza morale </a:t>
            </a:r>
            <a:r>
              <a:rPr lang="it-IT" dirty="0"/>
              <a:t>e </a:t>
            </a:r>
            <a:r>
              <a:rPr lang="it-IT" i="1" dirty="0"/>
              <a:t>comunione di vita </a:t>
            </a:r>
            <a:r>
              <a:rPr lang="it-IT" dirty="0">
                <a:solidFill>
                  <a:srgbClr val="1B0FB1"/>
                </a:solidFill>
              </a:rPr>
              <a:t>(comma 1)</a:t>
            </a:r>
          </a:p>
          <a:p>
            <a:r>
              <a:rPr lang="it-IT" b="1" dirty="0"/>
              <a:t>malversazione o dilapidazione dei beni -</a:t>
            </a:r>
            <a:r>
              <a:rPr lang="it-IT" dirty="0"/>
              <a:t> </a:t>
            </a:r>
            <a:r>
              <a:rPr lang="it-IT" i="1" dirty="0"/>
              <a:t>integrità del patrimonio </a:t>
            </a:r>
            <a:r>
              <a:rPr lang="it-IT" dirty="0">
                <a:solidFill>
                  <a:srgbClr val="1B0FB1"/>
                </a:solidFill>
              </a:rPr>
              <a:t>(comma 2, n. 1)</a:t>
            </a:r>
          </a:p>
          <a:p>
            <a:r>
              <a:rPr lang="it-IT" b="1" dirty="0"/>
              <a:t>violazione dell’obbligo di prestare i mezzi di sussistenza -</a:t>
            </a:r>
            <a:r>
              <a:rPr lang="it-IT" dirty="0"/>
              <a:t> </a:t>
            </a:r>
            <a:r>
              <a:rPr lang="it-IT" i="1" dirty="0"/>
              <a:t>interesse solidaristico di familiari bisognosi </a:t>
            </a:r>
            <a:r>
              <a:rPr lang="it-IT" dirty="0">
                <a:solidFill>
                  <a:srgbClr val="1B0FB1"/>
                </a:solidFill>
              </a:rPr>
              <a:t>(comma 2, n. 2)</a:t>
            </a:r>
            <a:endParaRPr lang="it-IT" u="sng" dirty="0">
              <a:solidFill>
                <a:srgbClr val="1B0FB1"/>
              </a:solidFill>
            </a:endParaRPr>
          </a:p>
        </p:txBody>
      </p:sp>
      <p:sp>
        <p:nvSpPr>
          <p:cNvPr id="4" name="Date Placeholder 3">
            <a:extLst>
              <a:ext uri="{FF2B5EF4-FFF2-40B4-BE49-F238E27FC236}">
                <a16:creationId xmlns:a16="http://schemas.microsoft.com/office/drawing/2014/main" id="{C8422CE1-3CB8-45D0-8EC7-8708691BE4F7}"/>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CF1FA939-42B2-4335-99E1-6050F9EA7764}"/>
              </a:ext>
            </a:extLst>
          </p:cNvPr>
          <p:cNvSpPr>
            <a:spLocks noGrp="1"/>
          </p:cNvSpPr>
          <p:nvPr>
            <p:ph type="ftr" sz="quarter" idx="11"/>
          </p:nvPr>
        </p:nvSpPr>
        <p:spPr>
          <a:xfrm>
            <a:off x="3028949" y="6356351"/>
            <a:ext cx="4075235" cy="365125"/>
          </a:xfrm>
        </p:spPr>
        <p:txBody>
          <a:bodyPr/>
          <a:lstStyle/>
          <a:p>
            <a:r>
              <a:rPr lang="it-IT"/>
              <a:t>Studio Legale Avv. Eva Vigato - www.avvocatoevavigato.it</a:t>
            </a:r>
          </a:p>
        </p:txBody>
      </p:sp>
      <p:sp>
        <p:nvSpPr>
          <p:cNvPr id="6" name="Slide Number Placeholder 5">
            <a:extLst>
              <a:ext uri="{FF2B5EF4-FFF2-40B4-BE49-F238E27FC236}">
                <a16:creationId xmlns:a16="http://schemas.microsoft.com/office/drawing/2014/main" id="{835D4E77-10BC-4594-9A70-1A63BD257A26}"/>
              </a:ext>
            </a:extLst>
          </p:cNvPr>
          <p:cNvSpPr>
            <a:spLocks noGrp="1"/>
          </p:cNvSpPr>
          <p:nvPr>
            <p:ph type="sldNum" sz="quarter" idx="12"/>
          </p:nvPr>
        </p:nvSpPr>
        <p:spPr/>
        <p:txBody>
          <a:bodyPr/>
          <a:lstStyle/>
          <a:p>
            <a:fld id="{B8AAB83D-125C-4889-B297-910E9B9071AC}" type="slidenum">
              <a:rPr lang="it-IT" smtClean="0"/>
              <a:t>15</a:t>
            </a:fld>
            <a:endParaRPr lang="it-IT"/>
          </a:p>
        </p:txBody>
      </p:sp>
    </p:spTree>
    <p:extLst>
      <p:ext uri="{BB962C8B-B14F-4D97-AF65-F5344CB8AC3E}">
        <p14:creationId xmlns:p14="http://schemas.microsoft.com/office/powerpoint/2010/main" val="17011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570</a:t>
            </a:r>
            <a:r>
              <a:rPr lang="it-IT" sz="2800" dirty="0"/>
              <a:t> 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r>
              <a:rPr lang="it-IT" u="sng" dirty="0"/>
              <a:t>Clausola di sussidiarietà</a:t>
            </a:r>
            <a:r>
              <a:rPr lang="it-IT" dirty="0"/>
              <a:t> </a:t>
            </a:r>
            <a:r>
              <a:rPr lang="it-IT" dirty="0">
                <a:solidFill>
                  <a:srgbClr val="1B0FB1"/>
                </a:solidFill>
              </a:rPr>
              <a:t>(</a:t>
            </a:r>
            <a:r>
              <a:rPr lang="it-IT" dirty="0" err="1">
                <a:solidFill>
                  <a:srgbClr val="1B0FB1"/>
                </a:solidFill>
              </a:rPr>
              <a:t>u.c.</a:t>
            </a:r>
            <a:r>
              <a:rPr lang="it-IT" dirty="0">
                <a:solidFill>
                  <a:srgbClr val="1B0FB1"/>
                </a:solidFill>
              </a:rPr>
              <a:t>)</a:t>
            </a:r>
            <a:r>
              <a:rPr lang="it-IT" dirty="0"/>
              <a:t>: </a:t>
            </a:r>
            <a:r>
              <a:rPr lang="it-IT" b="1" dirty="0"/>
              <a:t>concorso </a:t>
            </a:r>
            <a:r>
              <a:rPr lang="it-IT" dirty="0"/>
              <a:t>con il reato di maltrattamenti (</a:t>
            </a:r>
            <a:r>
              <a:rPr lang="it-IT" b="1" dirty="0"/>
              <a:t>         </a:t>
            </a:r>
            <a:r>
              <a:rPr lang="it-IT" dirty="0"/>
              <a:t> </a:t>
            </a:r>
            <a:r>
              <a:rPr lang="it-IT" dirty="0">
                <a:solidFill>
                  <a:srgbClr val="1B0FB1"/>
                </a:solidFill>
              </a:rPr>
              <a:t>art. 572 c.p.)</a:t>
            </a:r>
          </a:p>
          <a:p>
            <a:r>
              <a:rPr lang="it-IT" u="sng" dirty="0"/>
              <a:t>Obblighi di assistenza familiare:</a:t>
            </a:r>
            <a:r>
              <a:rPr lang="it-IT" dirty="0"/>
              <a:t> rinvio </a:t>
            </a:r>
          </a:p>
          <a:p>
            <a:pPr lvl="3"/>
            <a:r>
              <a:rPr lang="it-IT" sz="2800" dirty="0">
                <a:solidFill>
                  <a:srgbClr val="1B0FB1"/>
                </a:solidFill>
              </a:rPr>
              <a:t>art. 143 c.c.</a:t>
            </a:r>
          </a:p>
          <a:p>
            <a:pPr lvl="3"/>
            <a:r>
              <a:rPr lang="it-IT" sz="2800" dirty="0">
                <a:solidFill>
                  <a:srgbClr val="1B0FB1"/>
                </a:solidFill>
              </a:rPr>
              <a:t>art. 147 c.c.</a:t>
            </a:r>
          </a:p>
          <a:p>
            <a:pPr lvl="3"/>
            <a:r>
              <a:rPr lang="it-IT" sz="2800" dirty="0">
                <a:solidFill>
                  <a:srgbClr val="1B0FB1"/>
                </a:solidFill>
              </a:rPr>
              <a:t>art. 148 c.c.</a:t>
            </a:r>
            <a:endParaRPr lang="it-IT" dirty="0">
              <a:solidFill>
                <a:srgbClr val="1B0FB1"/>
              </a:solidFill>
            </a:endParaRPr>
          </a:p>
          <a:p>
            <a:r>
              <a:rPr lang="it-IT" dirty="0"/>
              <a:t>Dilapidare: </a:t>
            </a:r>
            <a:r>
              <a:rPr lang="it-IT" i="1" dirty="0"/>
              <a:t>sperperare</a:t>
            </a:r>
          </a:p>
          <a:p>
            <a:r>
              <a:rPr lang="it-IT" dirty="0"/>
              <a:t>Malversare: </a:t>
            </a:r>
            <a:r>
              <a:rPr lang="it-IT" i="1" dirty="0"/>
              <a:t>appropriarsi indebitamente </a:t>
            </a:r>
            <a:endParaRPr lang="it-IT" dirty="0"/>
          </a:p>
          <a:p>
            <a:pPr lvl="3"/>
            <a:endParaRPr lang="it-IT" sz="2800" dirty="0">
              <a:solidFill>
                <a:srgbClr val="0070C0"/>
              </a:solidFill>
            </a:endParaRPr>
          </a:p>
        </p:txBody>
      </p:sp>
      <p:cxnSp>
        <p:nvCxnSpPr>
          <p:cNvPr id="6" name="Connettore 2 5">
            <a:extLst>
              <a:ext uri="{FF2B5EF4-FFF2-40B4-BE49-F238E27FC236}">
                <a16:creationId xmlns:a16="http://schemas.microsoft.com/office/drawing/2014/main" id="{44E98C8A-48D4-4D12-B40D-067857AE6AC7}"/>
              </a:ext>
            </a:extLst>
          </p:cNvPr>
          <p:cNvCxnSpPr>
            <a:cxnSpLocks/>
          </p:cNvCxnSpPr>
          <p:nvPr/>
        </p:nvCxnSpPr>
        <p:spPr>
          <a:xfrm>
            <a:off x="3671668" y="2475914"/>
            <a:ext cx="5345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1537B717-55A5-4DD1-959D-60E02581BD80}"/>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5BD3734A-CA13-46C5-9756-46D015C9EC8C}"/>
              </a:ext>
            </a:extLst>
          </p:cNvPr>
          <p:cNvSpPr>
            <a:spLocks noGrp="1"/>
          </p:cNvSpPr>
          <p:nvPr>
            <p:ph type="ftr" sz="quarter" idx="11"/>
          </p:nvPr>
        </p:nvSpPr>
        <p:spPr>
          <a:xfrm>
            <a:off x="3028949" y="6356351"/>
            <a:ext cx="3892355" cy="365125"/>
          </a:xfrm>
        </p:spPr>
        <p:txBody>
          <a:bodyPr/>
          <a:lstStyle/>
          <a:p>
            <a:r>
              <a:rPr lang="it-IT"/>
              <a:t>Studio Legale Avv. Eva Vigato - www.avvocatoevavigato.it</a:t>
            </a:r>
          </a:p>
        </p:txBody>
      </p:sp>
      <p:sp>
        <p:nvSpPr>
          <p:cNvPr id="7" name="Slide Number Placeholder 6">
            <a:extLst>
              <a:ext uri="{FF2B5EF4-FFF2-40B4-BE49-F238E27FC236}">
                <a16:creationId xmlns:a16="http://schemas.microsoft.com/office/drawing/2014/main" id="{0F7B7731-67A5-4E47-B07F-9FA87B68B61E}"/>
              </a:ext>
            </a:extLst>
          </p:cNvPr>
          <p:cNvSpPr>
            <a:spLocks noGrp="1"/>
          </p:cNvSpPr>
          <p:nvPr>
            <p:ph type="sldNum" sz="quarter" idx="12"/>
          </p:nvPr>
        </p:nvSpPr>
        <p:spPr/>
        <p:txBody>
          <a:bodyPr/>
          <a:lstStyle/>
          <a:p>
            <a:fld id="{B8AAB83D-125C-4889-B297-910E9B9071AC}" type="slidenum">
              <a:rPr lang="it-IT" smtClean="0"/>
              <a:t>16</a:t>
            </a:fld>
            <a:endParaRPr lang="it-IT"/>
          </a:p>
        </p:txBody>
      </p:sp>
    </p:spTree>
    <p:extLst>
      <p:ext uri="{BB962C8B-B14F-4D97-AF65-F5344CB8AC3E}">
        <p14:creationId xmlns:p14="http://schemas.microsoft.com/office/powerpoint/2010/main" val="1786872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570</a:t>
            </a:r>
            <a:r>
              <a:rPr lang="it-IT" sz="2800" dirty="0"/>
              <a:t> 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marL="0" indent="0" algn="ctr">
              <a:buNone/>
            </a:pPr>
            <a:r>
              <a:rPr lang="it-IT" u="sng" dirty="0"/>
              <a:t>Mezzi di sussistenza</a:t>
            </a:r>
          </a:p>
          <a:p>
            <a:pPr algn="just"/>
            <a:r>
              <a:rPr lang="it-IT" dirty="0"/>
              <a:t> concetto </a:t>
            </a:r>
            <a:r>
              <a:rPr lang="it-IT" b="1" dirty="0"/>
              <a:t>indipendente</a:t>
            </a:r>
            <a:r>
              <a:rPr lang="it-IT" dirty="0"/>
              <a:t> da quello civilistico di </a:t>
            </a:r>
            <a:r>
              <a:rPr lang="it-IT" b="1" dirty="0"/>
              <a:t>mantenimento </a:t>
            </a:r>
            <a:r>
              <a:rPr lang="it-IT" dirty="0"/>
              <a:t>(comparazione delle condizioni socio-economiche dei coniugi)</a:t>
            </a:r>
          </a:p>
          <a:p>
            <a:pPr algn="just"/>
            <a:r>
              <a:rPr lang="it-IT" i="1" dirty="0"/>
              <a:t>«i mezzi economici </a:t>
            </a:r>
            <a:r>
              <a:rPr lang="it-IT" b="1" i="1" dirty="0"/>
              <a:t>minimi</a:t>
            </a:r>
            <a:r>
              <a:rPr lang="it-IT" i="1" dirty="0"/>
              <a:t> indispensabili per soddisfare le più elementari necessità di vita (vitto, medicinali, alloggio, vestiario)»</a:t>
            </a:r>
          </a:p>
          <a:p>
            <a:pPr algn="just"/>
            <a:r>
              <a:rPr lang="it-IT" b="1" dirty="0"/>
              <a:t>stato di bisogno</a:t>
            </a:r>
            <a:r>
              <a:rPr lang="it-IT" dirty="0"/>
              <a:t>: è la mancanza di mezzi di sussistenza che integra il reato</a:t>
            </a:r>
            <a:endParaRPr lang="it-IT" b="1" dirty="0"/>
          </a:p>
        </p:txBody>
      </p:sp>
      <p:sp>
        <p:nvSpPr>
          <p:cNvPr id="4" name="Date Placeholder 3">
            <a:extLst>
              <a:ext uri="{FF2B5EF4-FFF2-40B4-BE49-F238E27FC236}">
                <a16:creationId xmlns:a16="http://schemas.microsoft.com/office/drawing/2014/main" id="{E7AC3323-0540-4BA3-AD1D-1CE3D67E9CBF}"/>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C8B2ED41-8D4E-4695-AE5E-EA58074AA011}"/>
              </a:ext>
            </a:extLst>
          </p:cNvPr>
          <p:cNvSpPr>
            <a:spLocks noGrp="1"/>
          </p:cNvSpPr>
          <p:nvPr>
            <p:ph type="ftr" sz="quarter" idx="11"/>
          </p:nvPr>
        </p:nvSpPr>
        <p:spPr>
          <a:xfrm>
            <a:off x="3028950" y="6356351"/>
            <a:ext cx="372354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94FD8C75-DD6B-4DF6-94B1-C2BD3E8225AE}"/>
              </a:ext>
            </a:extLst>
          </p:cNvPr>
          <p:cNvSpPr>
            <a:spLocks noGrp="1"/>
          </p:cNvSpPr>
          <p:nvPr>
            <p:ph type="sldNum" sz="quarter" idx="12"/>
          </p:nvPr>
        </p:nvSpPr>
        <p:spPr/>
        <p:txBody>
          <a:bodyPr/>
          <a:lstStyle/>
          <a:p>
            <a:fld id="{B8AAB83D-125C-4889-B297-910E9B9071AC}" type="slidenum">
              <a:rPr lang="it-IT" smtClean="0"/>
              <a:t>17</a:t>
            </a:fld>
            <a:endParaRPr lang="it-IT"/>
          </a:p>
        </p:txBody>
      </p:sp>
    </p:spTree>
    <p:extLst>
      <p:ext uri="{BB962C8B-B14F-4D97-AF65-F5344CB8AC3E}">
        <p14:creationId xmlns:p14="http://schemas.microsoft.com/office/powerpoint/2010/main" val="109871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dirty="0">
                <a:solidFill>
                  <a:srgbClr val="FF0000"/>
                </a:solidFill>
              </a:rPr>
              <a:t>570</a:t>
            </a:r>
            <a:r>
              <a:rPr lang="it-IT" sz="2800" dirty="0"/>
              <a:t> 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marL="0" indent="0" algn="ctr">
              <a:buNone/>
            </a:pPr>
            <a:r>
              <a:rPr lang="it-IT" u="sng" dirty="0"/>
              <a:t>Questione 1</a:t>
            </a:r>
          </a:p>
          <a:p>
            <a:pPr marL="0" indent="0" algn="ctr">
              <a:spcBef>
                <a:spcPts val="0"/>
              </a:spcBef>
              <a:buNone/>
            </a:pPr>
            <a:r>
              <a:rPr lang="it-IT" sz="1800" dirty="0"/>
              <a:t>La disciplina prevista nell'ipotesi di scioglimento del matrimonio </a:t>
            </a:r>
          </a:p>
          <a:p>
            <a:pPr marL="0" indent="0" algn="ctr">
              <a:spcBef>
                <a:spcPts val="0"/>
              </a:spcBef>
              <a:buNone/>
            </a:pPr>
            <a:r>
              <a:rPr lang="it-IT" sz="1800" dirty="0"/>
              <a:t>ex </a:t>
            </a:r>
            <a:r>
              <a:rPr lang="it-IT" sz="1800" dirty="0">
                <a:solidFill>
                  <a:srgbClr val="1B0FB1"/>
                </a:solidFill>
              </a:rPr>
              <a:t>art. 12 </a:t>
            </a:r>
            <a:r>
              <a:rPr lang="it-IT" sz="1800" i="1" dirty="0" err="1">
                <a:solidFill>
                  <a:srgbClr val="1B0FB1"/>
                </a:solidFill>
              </a:rPr>
              <a:t>sexies</a:t>
            </a:r>
            <a:r>
              <a:rPr lang="it-IT" sz="1800" dirty="0">
                <a:solidFill>
                  <a:srgbClr val="1B0FB1"/>
                </a:solidFill>
              </a:rPr>
              <a:t> </a:t>
            </a:r>
            <a:r>
              <a:rPr lang="it-IT" sz="1800" dirty="0"/>
              <a:t>L. 1.12.1970, n. 898.</a:t>
            </a:r>
          </a:p>
          <a:p>
            <a:pPr marL="0" indent="0" algn="just">
              <a:buNone/>
            </a:pPr>
            <a:r>
              <a:rPr lang="it-IT" sz="1600" i="1" dirty="0"/>
              <a:t>«Al coniuge che si sottrae all'obbligo di corresponsione dell'assegno dovuto a norma degli artt. 5 e 6 della presente legge si applicano le pene previste dall'art. 570 del codice penale».</a:t>
            </a:r>
          </a:p>
          <a:p>
            <a:pPr algn="just"/>
            <a:r>
              <a:rPr lang="it-IT" sz="1800" dirty="0">
                <a:latin typeface="Bitstream Vera Sans"/>
              </a:rPr>
              <a:t>Ai fini della configurabilità del reato ex </a:t>
            </a:r>
            <a:r>
              <a:rPr lang="it-IT" sz="1800" dirty="0">
                <a:solidFill>
                  <a:srgbClr val="1B0FB1"/>
                </a:solidFill>
                <a:latin typeface="Bitstream Vera Sans"/>
              </a:rPr>
              <a:t>art. 570, 2° co., n. 2</a:t>
            </a:r>
            <a:r>
              <a:rPr lang="it-IT" sz="1800" dirty="0">
                <a:latin typeface="Bitstream Vera Sans"/>
              </a:rPr>
              <a:t>, deve </a:t>
            </a:r>
            <a:r>
              <a:rPr lang="it-IT" sz="1800" b="1" dirty="0">
                <a:latin typeface="Bitstream Vera Sans"/>
              </a:rPr>
              <a:t>escludersi ogni automatica equiparazione dell'inadempimento </a:t>
            </a:r>
            <a:r>
              <a:rPr lang="it-IT" sz="1800" dirty="0">
                <a:latin typeface="Bitstream Vera Sans"/>
              </a:rPr>
              <a:t>dell'obbligo stabilito dal giudice civile alla violazione della legge penale: a fronte della </a:t>
            </a:r>
            <a:r>
              <a:rPr lang="it-IT" sz="1800" b="1" dirty="0">
                <a:latin typeface="Bitstream Vera Sans"/>
              </a:rPr>
              <a:t>corresponsione parziale dell'assegno</a:t>
            </a:r>
            <a:r>
              <a:rPr lang="it-IT" sz="1800" dirty="0">
                <a:latin typeface="Bitstream Vera Sans"/>
              </a:rPr>
              <a:t> stabilito in sede civile per il mantenimento, il giudice penale deve, dunque, accertare se tale condotta </a:t>
            </a:r>
            <a:r>
              <a:rPr lang="it-IT" sz="1800" b="1" dirty="0">
                <a:latin typeface="Bitstream Vera Sans"/>
              </a:rPr>
              <a:t>abbia inciso apprezzabilmente </a:t>
            </a:r>
            <a:r>
              <a:rPr lang="it-IT" sz="1800" dirty="0">
                <a:latin typeface="Bitstream Vera Sans"/>
              </a:rPr>
              <a:t>sulla </a:t>
            </a:r>
            <a:r>
              <a:rPr lang="it-IT" sz="1800" b="1" dirty="0">
                <a:latin typeface="Bitstream Vera Sans"/>
              </a:rPr>
              <a:t>disponibilità dei mezzi economici </a:t>
            </a:r>
            <a:r>
              <a:rPr lang="it-IT" sz="1800" dirty="0">
                <a:latin typeface="Bitstream Vera Sans"/>
              </a:rPr>
              <a:t>che il soggetto obbligato deve fornire ai beneficiari, considerato altresì tutte le altre circostanze del caso concreto, ivi compresa l'oggettiva rilevanza del mutamento di capacità economica intervenuta, in relazione alla persona del debitore (</a:t>
            </a:r>
            <a:r>
              <a:rPr lang="it-IT" sz="1800" dirty="0">
                <a:solidFill>
                  <a:srgbClr val="009900"/>
                </a:solidFill>
                <a:latin typeface="Bitstream Vera Sans"/>
              </a:rPr>
              <a:t>C., Sez. II, 10.2.2017, n. 24050</a:t>
            </a:r>
            <a:r>
              <a:rPr lang="it-IT" sz="1800" dirty="0">
                <a:latin typeface="Bitstream Vera Sans"/>
              </a:rPr>
              <a:t>).</a:t>
            </a:r>
          </a:p>
          <a:p>
            <a:pPr marL="0" indent="0" algn="just">
              <a:buNone/>
            </a:pPr>
            <a:endParaRPr lang="it-IT" sz="1600" b="1" dirty="0"/>
          </a:p>
        </p:txBody>
      </p:sp>
      <p:sp>
        <p:nvSpPr>
          <p:cNvPr id="4" name="Date Placeholder 3">
            <a:extLst>
              <a:ext uri="{FF2B5EF4-FFF2-40B4-BE49-F238E27FC236}">
                <a16:creationId xmlns:a16="http://schemas.microsoft.com/office/drawing/2014/main" id="{E1206C91-B3C8-400F-A1DD-A7920548453D}"/>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1BE8A527-060B-423F-832E-291A895A5AF9}"/>
              </a:ext>
            </a:extLst>
          </p:cNvPr>
          <p:cNvSpPr>
            <a:spLocks noGrp="1"/>
          </p:cNvSpPr>
          <p:nvPr>
            <p:ph type="ftr" sz="quarter" idx="11"/>
          </p:nvPr>
        </p:nvSpPr>
        <p:spPr>
          <a:xfrm>
            <a:off x="3028949" y="6356351"/>
            <a:ext cx="3962693" cy="365125"/>
          </a:xfrm>
        </p:spPr>
        <p:txBody>
          <a:bodyPr/>
          <a:lstStyle/>
          <a:p>
            <a:r>
              <a:rPr lang="it-IT"/>
              <a:t>Studio Legale Avv. Eva Vigato - www.avvocatoevavigato.it</a:t>
            </a:r>
          </a:p>
        </p:txBody>
      </p:sp>
      <p:sp>
        <p:nvSpPr>
          <p:cNvPr id="6" name="Slide Number Placeholder 5">
            <a:extLst>
              <a:ext uri="{FF2B5EF4-FFF2-40B4-BE49-F238E27FC236}">
                <a16:creationId xmlns:a16="http://schemas.microsoft.com/office/drawing/2014/main" id="{56B52D81-9C5D-474F-B2AD-CE50F69473DE}"/>
              </a:ext>
            </a:extLst>
          </p:cNvPr>
          <p:cNvSpPr>
            <a:spLocks noGrp="1"/>
          </p:cNvSpPr>
          <p:nvPr>
            <p:ph type="sldNum" sz="quarter" idx="12"/>
          </p:nvPr>
        </p:nvSpPr>
        <p:spPr/>
        <p:txBody>
          <a:bodyPr/>
          <a:lstStyle/>
          <a:p>
            <a:fld id="{B8AAB83D-125C-4889-B297-910E9B9071AC}" type="slidenum">
              <a:rPr lang="it-IT" smtClean="0"/>
              <a:t>18</a:t>
            </a:fld>
            <a:endParaRPr lang="it-IT"/>
          </a:p>
        </p:txBody>
      </p:sp>
    </p:spTree>
    <p:extLst>
      <p:ext uri="{BB962C8B-B14F-4D97-AF65-F5344CB8AC3E}">
        <p14:creationId xmlns:p14="http://schemas.microsoft.com/office/powerpoint/2010/main" val="3585277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dirty="0">
                <a:solidFill>
                  <a:srgbClr val="FF0000"/>
                </a:solidFill>
              </a:rPr>
              <a:t>570</a:t>
            </a:r>
            <a:r>
              <a:rPr lang="it-IT" sz="2800" dirty="0"/>
              <a:t> 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marL="0" indent="0" algn="ctr">
              <a:buNone/>
            </a:pPr>
            <a:r>
              <a:rPr lang="it-IT" u="sng" dirty="0"/>
              <a:t>Questione 1</a:t>
            </a:r>
          </a:p>
          <a:p>
            <a:pPr marL="0" indent="0" algn="ctr">
              <a:spcBef>
                <a:spcPts val="0"/>
              </a:spcBef>
              <a:buNone/>
            </a:pPr>
            <a:r>
              <a:rPr lang="it-IT" sz="1800" dirty="0"/>
              <a:t>La disciplina prevista nell'ipotesi di scioglimento del matrimonio </a:t>
            </a:r>
          </a:p>
          <a:p>
            <a:pPr marL="0" indent="0" algn="ctr">
              <a:spcBef>
                <a:spcPts val="0"/>
              </a:spcBef>
              <a:buNone/>
            </a:pPr>
            <a:r>
              <a:rPr lang="it-IT" sz="1800" dirty="0"/>
              <a:t>ex </a:t>
            </a:r>
            <a:r>
              <a:rPr lang="it-IT" sz="1800" dirty="0">
                <a:solidFill>
                  <a:srgbClr val="1B0FB1"/>
                </a:solidFill>
              </a:rPr>
              <a:t>art. 12 </a:t>
            </a:r>
            <a:r>
              <a:rPr lang="it-IT" sz="1800" i="1" dirty="0" err="1">
                <a:solidFill>
                  <a:srgbClr val="1B0FB1"/>
                </a:solidFill>
              </a:rPr>
              <a:t>sexies</a:t>
            </a:r>
            <a:r>
              <a:rPr lang="it-IT" sz="1800" dirty="0">
                <a:solidFill>
                  <a:srgbClr val="1B0FB1"/>
                </a:solidFill>
              </a:rPr>
              <a:t> </a:t>
            </a:r>
            <a:r>
              <a:rPr lang="it-IT" sz="1800" dirty="0"/>
              <a:t>L. 1.12.1970, n. 898.</a:t>
            </a:r>
          </a:p>
          <a:p>
            <a:pPr marL="0" indent="0" algn="ctr">
              <a:buNone/>
            </a:pPr>
            <a:r>
              <a:rPr lang="it-IT" sz="1800" i="1" dirty="0"/>
              <a:t>«Al coniuge che si sottrae all'obbligo di corresponsione dell'assegno dovuto a norma degli artt. 5 e 6 della presente legge si applicano le pene previste dall'art. 570 del codice penale».</a:t>
            </a:r>
          </a:p>
          <a:p>
            <a:pPr algn="just"/>
            <a:r>
              <a:rPr lang="it-IT" sz="2000" dirty="0">
                <a:solidFill>
                  <a:srgbClr val="000000"/>
                </a:solidFill>
                <a:latin typeface="Bitstream Vera Sans"/>
              </a:rPr>
              <a:t>Il reato di cui all'</a:t>
            </a:r>
            <a:r>
              <a:rPr lang="it-IT" sz="2000" dirty="0">
                <a:solidFill>
                  <a:srgbClr val="0000FF"/>
                </a:solidFill>
                <a:latin typeface="Bitstream Vera Sans"/>
              </a:rPr>
              <a:t>art. 12 </a:t>
            </a:r>
            <a:r>
              <a:rPr lang="it-IT" sz="2000" dirty="0" err="1">
                <a:solidFill>
                  <a:srgbClr val="0000FF"/>
                </a:solidFill>
                <a:latin typeface="Bitstream Vera Sans"/>
              </a:rPr>
              <a:t>sexies</a:t>
            </a:r>
            <a:r>
              <a:rPr lang="it-IT" sz="2000" dirty="0">
                <a:solidFill>
                  <a:srgbClr val="0000FF"/>
                </a:solidFill>
                <a:latin typeface="Bitstream Vera Sans"/>
              </a:rPr>
              <a:t>, L. 1.12.1970, n. 898</a:t>
            </a:r>
            <a:r>
              <a:rPr lang="it-IT" sz="2000" dirty="0">
                <a:solidFill>
                  <a:srgbClr val="000000"/>
                </a:solidFill>
                <a:latin typeface="Bitstream Vera Sans"/>
              </a:rPr>
              <a:t>, richiamato dall'</a:t>
            </a:r>
            <a:r>
              <a:rPr lang="it-IT" sz="2000" dirty="0">
                <a:solidFill>
                  <a:srgbClr val="0000FF"/>
                </a:solidFill>
                <a:latin typeface="Bitstream Vera Sans"/>
              </a:rPr>
              <a:t>art. 3, L. 8.2.2006, n. 54</a:t>
            </a:r>
            <a:r>
              <a:rPr lang="it-IT" sz="2000" dirty="0">
                <a:solidFill>
                  <a:srgbClr val="000000"/>
                </a:solidFill>
                <a:latin typeface="Bitstream Vera Sans"/>
              </a:rPr>
              <a:t>, è configurabile esclusivamente nel caso di separazione dei genitori coniugati, ovvero di scioglimento, di cessazione degli effetti civili o di nullità del matrimonio, mentre, nel caso di violazione degli obblighi di natura economica derivanti dalla cessazione del </a:t>
            </a:r>
            <a:r>
              <a:rPr lang="it-IT" sz="2000" b="1" dirty="0">
                <a:solidFill>
                  <a:srgbClr val="000000"/>
                </a:solidFill>
                <a:latin typeface="Bitstream Vera Sans"/>
              </a:rPr>
              <a:t>rapporto di convivenza </a:t>
            </a:r>
            <a:r>
              <a:rPr lang="it-IT" sz="2000" dirty="0">
                <a:solidFill>
                  <a:srgbClr val="000000"/>
                </a:solidFill>
                <a:latin typeface="Bitstream Vera Sans"/>
              </a:rPr>
              <a:t>può configurarsi il </a:t>
            </a:r>
            <a:r>
              <a:rPr lang="it-IT" sz="2000" b="1" dirty="0">
                <a:solidFill>
                  <a:srgbClr val="000000"/>
                </a:solidFill>
                <a:latin typeface="Bitstream Vera Sans"/>
              </a:rPr>
              <a:t>solo</a:t>
            </a:r>
            <a:r>
              <a:rPr lang="it-IT" sz="2000" dirty="0">
                <a:solidFill>
                  <a:srgbClr val="000000"/>
                </a:solidFill>
                <a:latin typeface="Bitstream Vera Sans"/>
              </a:rPr>
              <a:t> reato di cui all'art. </a:t>
            </a:r>
            <a:r>
              <a:rPr lang="it-IT" sz="2000" dirty="0">
                <a:solidFill>
                  <a:srgbClr val="1B0FB1"/>
                </a:solidFill>
                <a:latin typeface="Bitstream Vera Sans"/>
              </a:rPr>
              <a:t>570, 2° co., n. 2 </a:t>
            </a:r>
            <a:r>
              <a:rPr lang="it-IT" sz="2000" dirty="0">
                <a:solidFill>
                  <a:srgbClr val="000000"/>
                </a:solidFill>
                <a:latin typeface="Bitstream Vera Sans"/>
              </a:rPr>
              <a:t>(</a:t>
            </a:r>
            <a:r>
              <a:rPr lang="it-IT" sz="2000" dirty="0">
                <a:solidFill>
                  <a:srgbClr val="008000"/>
                </a:solidFill>
                <a:latin typeface="Bitstream Vera Sans"/>
              </a:rPr>
              <a:t>C., Sez. VI, 6.4.2017, n. 25267</a:t>
            </a:r>
            <a:r>
              <a:rPr lang="it-IT" sz="2000" dirty="0">
                <a:solidFill>
                  <a:srgbClr val="000000"/>
                </a:solidFill>
                <a:latin typeface="Bitstream Vera Sans"/>
              </a:rPr>
              <a:t>).</a:t>
            </a:r>
            <a:endParaRPr lang="it-IT" sz="2000" b="1" dirty="0"/>
          </a:p>
        </p:txBody>
      </p:sp>
      <p:sp>
        <p:nvSpPr>
          <p:cNvPr id="4" name="Date Placeholder 3">
            <a:extLst>
              <a:ext uri="{FF2B5EF4-FFF2-40B4-BE49-F238E27FC236}">
                <a16:creationId xmlns:a16="http://schemas.microsoft.com/office/drawing/2014/main" id="{B26FEFA8-35BB-4C69-B6EF-6BE29D0ADC64}"/>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D7781A89-8818-479E-9A4E-FD106A63FB78}"/>
              </a:ext>
            </a:extLst>
          </p:cNvPr>
          <p:cNvSpPr>
            <a:spLocks noGrp="1"/>
          </p:cNvSpPr>
          <p:nvPr>
            <p:ph type="ftr" sz="quarter" idx="11"/>
          </p:nvPr>
        </p:nvSpPr>
        <p:spPr>
          <a:xfrm>
            <a:off x="3028949" y="6356351"/>
            <a:ext cx="376574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BD3631E9-7DA8-4CA8-AB10-E4F7663C87B8}"/>
              </a:ext>
            </a:extLst>
          </p:cNvPr>
          <p:cNvSpPr>
            <a:spLocks noGrp="1"/>
          </p:cNvSpPr>
          <p:nvPr>
            <p:ph type="sldNum" sz="quarter" idx="12"/>
          </p:nvPr>
        </p:nvSpPr>
        <p:spPr/>
        <p:txBody>
          <a:bodyPr/>
          <a:lstStyle/>
          <a:p>
            <a:fld id="{B8AAB83D-125C-4889-B297-910E9B9071AC}" type="slidenum">
              <a:rPr lang="it-IT" smtClean="0"/>
              <a:t>19</a:t>
            </a:fld>
            <a:endParaRPr lang="it-IT"/>
          </a:p>
        </p:txBody>
      </p:sp>
    </p:spTree>
    <p:extLst>
      <p:ext uri="{BB962C8B-B14F-4D97-AF65-F5344CB8AC3E}">
        <p14:creationId xmlns:p14="http://schemas.microsoft.com/office/powerpoint/2010/main" val="46769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c 13">
            <a:extLst>
              <a:ext uri="{FF2B5EF4-FFF2-40B4-BE49-F238E27FC236}">
                <a16:creationId xmlns:a16="http://schemas.microsoft.com/office/drawing/2014/main" id="{088B1998-597F-48FD-A6FE-77ECA174701D}"/>
              </a:ext>
            </a:extLst>
          </p:cNvPr>
          <p:cNvSpPr/>
          <p:nvPr/>
        </p:nvSpPr>
        <p:spPr>
          <a:xfrm>
            <a:off x="-3429000" y="0"/>
            <a:ext cx="6858000" cy="6858000"/>
          </a:xfrm>
          <a:custGeom>
            <a:avLst>
              <a:gd name="f12" fmla="val 180"/>
              <a:gd name="f13" fmla="val 359"/>
            </a:avLst>
            <a:gdLst>
              <a:gd name="f2" fmla="val 10800000"/>
              <a:gd name="f3" fmla="val 5400000"/>
              <a:gd name="f4" fmla="val 16200000"/>
              <a:gd name="f5" fmla="val 180"/>
              <a:gd name="f6" fmla="val w"/>
              <a:gd name="f7" fmla="val h"/>
              <a:gd name="f8" fmla="val ss"/>
              <a:gd name="f9" fmla="val 0"/>
              <a:gd name="f10" fmla="*/ 5419351 1 1725033"/>
              <a:gd name="f11" fmla="+- 0 0 1"/>
              <a:gd name="f12" fmla="val 180"/>
              <a:gd name="f13" fmla="val 359"/>
              <a:gd name="f14" fmla="+- 0 0 -270"/>
              <a:gd name="f15" fmla="+- 0 0 -269"/>
              <a:gd name="f16" fmla="abs f6"/>
              <a:gd name="f17" fmla="abs f7"/>
              <a:gd name="f18" fmla="abs f8"/>
              <a:gd name="f19" fmla="val f9"/>
              <a:gd name="f20" fmla="+- 0 0 f12"/>
              <a:gd name="f21" fmla="+- 0 0 f13"/>
              <a:gd name="f22" fmla="*/ f14 f2 1"/>
              <a:gd name="f23" fmla="*/ f15 f2 1"/>
              <a:gd name="f24" fmla="?: f16 f6 1"/>
              <a:gd name="f25" fmla="?: f17 f7 1"/>
              <a:gd name="f26" fmla="?: f18 f8 1"/>
              <a:gd name="f27" fmla="*/ f20 f2 1"/>
              <a:gd name="f28" fmla="*/ f21 f2 1"/>
              <a:gd name="f29" fmla="*/ f22 1 f5"/>
              <a:gd name="f30" fmla="*/ f23 1 f5"/>
              <a:gd name="f31" fmla="*/ f24 1 21600"/>
              <a:gd name="f32" fmla="*/ f25 1 21600"/>
              <a:gd name="f33" fmla="*/ 21600 f24 1"/>
              <a:gd name="f34" fmla="*/ 21600 f25 1"/>
              <a:gd name="f35" fmla="*/ f27 1 f5"/>
              <a:gd name="f36" fmla="*/ f28 1 f5"/>
              <a:gd name="f37" fmla="+- f29 0 f3"/>
              <a:gd name="f38" fmla="+- f30 0 f3"/>
              <a:gd name="f39" fmla="min f32 f31"/>
              <a:gd name="f40" fmla="*/ f33 1 f26"/>
              <a:gd name="f41" fmla="*/ f34 1 f26"/>
              <a:gd name="f42" fmla="+- f35 0 f3"/>
              <a:gd name="f43" fmla="+- f36 0 f3"/>
              <a:gd name="f44" fmla="val f40"/>
              <a:gd name="f45" fmla="val f41"/>
              <a:gd name="f46" fmla="+- 0 0 f42"/>
              <a:gd name="f47" fmla="+- 0 0 f43"/>
              <a:gd name="f48" fmla="+- f45 0 f19"/>
              <a:gd name="f49" fmla="+- f44 0 f19"/>
              <a:gd name="f50" fmla="val f46"/>
              <a:gd name="f51" fmla="val f47"/>
              <a:gd name="f52" fmla="*/ f48 1 2"/>
              <a:gd name="f53" fmla="*/ f49 1 2"/>
              <a:gd name="f54" fmla="+- f51 0 f50"/>
              <a:gd name="f55" fmla="+- f50 f3 0"/>
              <a:gd name="f56" fmla="+- f51 f3 0"/>
              <a:gd name="f57" fmla="+- 21600000 0 f50"/>
              <a:gd name="f58" fmla="+- f3 0 f50"/>
              <a:gd name="f59" fmla="+- 27000000 0 f50"/>
              <a:gd name="f60" fmla="+- f2 0 f50"/>
              <a:gd name="f61" fmla="+- 32400000 0 f50"/>
              <a:gd name="f62" fmla="+- f4 0 f50"/>
              <a:gd name="f63" fmla="+- 37800000 0 f50"/>
              <a:gd name="f64" fmla="+- f19 f52 0"/>
              <a:gd name="f65" fmla="+- f19 f53 0"/>
              <a:gd name="f66" fmla="+- f54 21600000 0"/>
              <a:gd name="f67" fmla="*/ f55 f10 1"/>
              <a:gd name="f68" fmla="*/ f56 f10 1"/>
              <a:gd name="f69" fmla="?: f58 f58 f59"/>
              <a:gd name="f70" fmla="?: f60 f60 f61"/>
              <a:gd name="f71" fmla="?: f62 f62 f63"/>
              <a:gd name="f72" fmla="*/ f53 f39 1"/>
              <a:gd name="f73" fmla="*/ f52 f39 1"/>
              <a:gd name="f74" fmla="?: f54 f54 f66"/>
              <a:gd name="f75" fmla="*/ f67 1 f2"/>
              <a:gd name="f76" fmla="*/ f68 1 f2"/>
              <a:gd name="f77" fmla="*/ f65 f39 1"/>
              <a:gd name="f78" fmla="*/ f64 f39 1"/>
              <a:gd name="f79" fmla="+- 0 0 f75"/>
              <a:gd name="f80" fmla="+- 0 0 f76"/>
              <a:gd name="f81" fmla="+- f74 0 f57"/>
              <a:gd name="f82" fmla="+- f74 0 f69"/>
              <a:gd name="f83" fmla="+- f74 0 f70"/>
              <a:gd name="f84" fmla="+- f74 0 f71"/>
              <a:gd name="f85" fmla="+- 0 0 f79"/>
              <a:gd name="f86" fmla="+- 0 0 f80"/>
              <a:gd name="f87" fmla="*/ f85 f2 1"/>
              <a:gd name="f88" fmla="*/ f86 f2 1"/>
              <a:gd name="f89" fmla="*/ f87 1 f10"/>
              <a:gd name="f90" fmla="*/ f88 1 f10"/>
              <a:gd name="f91" fmla="+- f89 0 f3"/>
              <a:gd name="f92" fmla="+- f90 0 f3"/>
              <a:gd name="f93" fmla="sin 1 f91"/>
              <a:gd name="f94" fmla="cos 1 f91"/>
              <a:gd name="f95" fmla="sin 1 f92"/>
              <a:gd name="f96" fmla="cos 1 f92"/>
              <a:gd name="f97" fmla="+- 0 0 f93"/>
              <a:gd name="f98" fmla="+- 0 0 f94"/>
              <a:gd name="f99" fmla="+- 0 0 f95"/>
              <a:gd name="f100" fmla="+- 0 0 f96"/>
              <a:gd name="f101" fmla="+- 0 0 f97"/>
              <a:gd name="f102" fmla="+- 0 0 f98"/>
              <a:gd name="f103" fmla="+- 0 0 f99"/>
              <a:gd name="f104" fmla="+- 0 0 f100"/>
              <a:gd name="f105" fmla="*/ f101 f53 1"/>
              <a:gd name="f106" fmla="*/ f102 f52 1"/>
              <a:gd name="f107" fmla="*/ f103 f53 1"/>
              <a:gd name="f108" fmla="*/ f104 f52 1"/>
              <a:gd name="f109" fmla="+- 0 0 f106"/>
              <a:gd name="f110" fmla="+- 0 0 f105"/>
              <a:gd name="f111" fmla="+- 0 0 f108"/>
              <a:gd name="f112" fmla="+- 0 0 f107"/>
              <a:gd name="f113" fmla="+- 0 0 f109"/>
              <a:gd name="f114" fmla="+- 0 0 f110"/>
              <a:gd name="f115" fmla="+- 0 0 f111"/>
              <a:gd name="f116" fmla="+- 0 0 f112"/>
              <a:gd name="f117" fmla="at2 f113 f114"/>
              <a:gd name="f118" fmla="at2 f115 f116"/>
              <a:gd name="f119" fmla="+- f117 f3 0"/>
              <a:gd name="f120" fmla="+- f118 f3 0"/>
              <a:gd name="f121" fmla="*/ f119 f10 1"/>
              <a:gd name="f122" fmla="*/ f120 f10 1"/>
              <a:gd name="f123" fmla="*/ f121 1 f2"/>
              <a:gd name="f124" fmla="*/ f122 1 f2"/>
              <a:gd name="f125" fmla="+- 0 0 f123"/>
              <a:gd name="f126" fmla="+- 0 0 f124"/>
              <a:gd name="f127" fmla="val f125"/>
              <a:gd name="f128" fmla="val f126"/>
              <a:gd name="f129" fmla="+- 0 0 f127"/>
              <a:gd name="f130" fmla="+- 0 0 f128"/>
              <a:gd name="f131" fmla="*/ f129 f2 1"/>
              <a:gd name="f132" fmla="*/ f130 f2 1"/>
              <a:gd name="f133" fmla="*/ f131 1 f10"/>
              <a:gd name="f134" fmla="*/ f132 1 f10"/>
              <a:gd name="f135" fmla="+- f133 0 f3"/>
              <a:gd name="f136" fmla="+- f134 0 f3"/>
              <a:gd name="f137" fmla="cos 1 f135"/>
              <a:gd name="f138" fmla="sin 1 f135"/>
              <a:gd name="f139" fmla="cos 1 f136"/>
              <a:gd name="f140" fmla="sin 1 f136"/>
              <a:gd name="f141" fmla="+- 0 0 f137"/>
              <a:gd name="f142" fmla="+- 0 0 f138"/>
              <a:gd name="f143" fmla="+- 0 0 f139"/>
              <a:gd name="f144" fmla="+- 0 0 f140"/>
              <a:gd name="f145" fmla="*/ f11 f141 1"/>
              <a:gd name="f146" fmla="*/ f11 f142 1"/>
              <a:gd name="f147" fmla="*/ f11 f143 1"/>
              <a:gd name="f148" fmla="*/ f11 f144 1"/>
              <a:gd name="f149" fmla="*/ f145 f53 1"/>
              <a:gd name="f150" fmla="*/ f146 f52 1"/>
              <a:gd name="f151" fmla="*/ f147 f53 1"/>
              <a:gd name="f152" fmla="*/ f148 f52 1"/>
              <a:gd name="f153" fmla="+- f65 f149 0"/>
              <a:gd name="f154" fmla="+- f64 f150 0"/>
              <a:gd name="f155" fmla="+- f65 f151 0"/>
              <a:gd name="f156" fmla="+- f64 f152 0"/>
              <a:gd name="f157" fmla="max f153 f155"/>
              <a:gd name="f158" fmla="max f154 f156"/>
              <a:gd name="f159" fmla="min f153 f155"/>
              <a:gd name="f160" fmla="min f154 f156"/>
              <a:gd name="f161" fmla="*/ f153 f39 1"/>
              <a:gd name="f162" fmla="*/ f154 f39 1"/>
              <a:gd name="f163" fmla="*/ f155 f39 1"/>
              <a:gd name="f164" fmla="*/ f156 f39 1"/>
              <a:gd name="f165" fmla="?: f81 f44 f157"/>
              <a:gd name="f166" fmla="?: f82 f45 f158"/>
              <a:gd name="f167" fmla="?: f83 f19 f159"/>
              <a:gd name="f168" fmla="?: f84 f19 f160"/>
              <a:gd name="f169" fmla="*/ f167 f39 1"/>
              <a:gd name="f170" fmla="*/ f168 f39 1"/>
              <a:gd name="f171" fmla="*/ f165 f39 1"/>
              <a:gd name="f172" fmla="*/ f166 f39 1"/>
            </a:gdLst>
            <a:ahLst/>
            <a:cxnLst>
              <a:cxn ang="3cd4">
                <a:pos x="hc" y="t"/>
              </a:cxn>
              <a:cxn ang="0">
                <a:pos x="r" y="vc"/>
              </a:cxn>
              <a:cxn ang="cd4">
                <a:pos x="hc" y="b"/>
              </a:cxn>
              <a:cxn ang="cd2">
                <a:pos x="l" y="vc"/>
              </a:cxn>
              <a:cxn ang="f37">
                <a:pos x="f161" y="f162"/>
              </a:cxn>
              <a:cxn ang="f38">
                <a:pos x="f77" y="f78"/>
              </a:cxn>
              <a:cxn ang="f38">
                <a:pos x="f163" y="f164"/>
              </a:cxn>
            </a:cxnLst>
            <a:rect l="f169" t="f170" r="f171" b="f172"/>
            <a:pathLst>
              <a:path stroke="0">
                <a:moveTo>
                  <a:pt x="f161" y="f162"/>
                </a:moveTo>
                <a:arcTo wR="f72" hR="f73" stAng="f50" swAng="f74"/>
                <a:lnTo>
                  <a:pt x="f77" y="f78"/>
                </a:lnTo>
                <a:close/>
              </a:path>
              <a:path fill="none">
                <a:moveTo>
                  <a:pt x="f161" y="f162"/>
                </a:moveTo>
                <a:arcTo wR="f72" hR="f73" stAng="f50" swAng="f74"/>
              </a:path>
            </a:pathLst>
          </a:custGeom>
          <a:solidFill>
            <a:srgbClr val="00B050"/>
          </a:solidFill>
          <a:ln w="9528" cap="flat">
            <a:solidFill>
              <a:srgbClr val="BFBFBF"/>
            </a:solidFill>
            <a:custDash>
              <a:ds d="299906" sp="299906"/>
            </a:custDash>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000000"/>
              </a:solidFill>
              <a:effectLst/>
              <a:uLnTx/>
              <a:uFillTx/>
              <a:latin typeface="Calibri"/>
              <a:ea typeface="+mn-ea"/>
              <a:cs typeface="+mn-cs"/>
            </a:endParaRPr>
          </a:p>
        </p:txBody>
      </p:sp>
      <p:sp>
        <p:nvSpPr>
          <p:cNvPr id="3" name="TextBox 7">
            <a:extLst>
              <a:ext uri="{FF2B5EF4-FFF2-40B4-BE49-F238E27FC236}">
                <a16:creationId xmlns:a16="http://schemas.microsoft.com/office/drawing/2014/main" id="{1A45E713-08A2-4033-8667-5677A2770279}"/>
              </a:ext>
            </a:extLst>
          </p:cNvPr>
          <p:cNvSpPr txBox="1"/>
          <p:nvPr/>
        </p:nvSpPr>
        <p:spPr>
          <a:xfrm>
            <a:off x="3138056" y="1279565"/>
            <a:ext cx="5738658" cy="430887"/>
          </a:xfrm>
          <a:prstGeom prst="rect">
            <a:avLst/>
          </a:prstGeom>
          <a:noFill/>
          <a:ln cap="flat">
            <a:noFill/>
          </a:ln>
        </p:spPr>
        <p:txBody>
          <a:bodyPr vert="horz" wrap="square" lIns="91440" tIns="45720" rIns="91440" bIns="45720" anchor="t" anchorCtr="0" compatLnSpc="1">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it-IT" sz="2200" b="0" i="0" u="none" strike="noStrike" kern="1200" cap="none" spc="0" normalizeH="0" baseline="0" noProof="0" dirty="0">
                <a:ln>
                  <a:noFill/>
                </a:ln>
                <a:solidFill>
                  <a:srgbClr val="7F7F7F"/>
                </a:solidFill>
                <a:effectLst/>
                <a:uLnTx/>
                <a:uFillTx/>
                <a:latin typeface="Corbel" pitchFamily="34"/>
                <a:ea typeface="+mn-ea"/>
                <a:cs typeface="+mn-cs"/>
              </a:rPr>
              <a:t>Capo I - DEI DELITTI CONTRO IL MATRIMONIO</a:t>
            </a:r>
          </a:p>
        </p:txBody>
      </p:sp>
      <p:sp>
        <p:nvSpPr>
          <p:cNvPr id="4" name="TextBox 8">
            <a:extLst>
              <a:ext uri="{FF2B5EF4-FFF2-40B4-BE49-F238E27FC236}">
                <a16:creationId xmlns:a16="http://schemas.microsoft.com/office/drawing/2014/main" id="{D41CDA3A-0ED6-462B-A4D5-4EBBEF9268AA}"/>
              </a:ext>
            </a:extLst>
          </p:cNvPr>
          <p:cNvSpPr txBox="1"/>
          <p:nvPr/>
        </p:nvSpPr>
        <p:spPr>
          <a:xfrm>
            <a:off x="3627909" y="2557485"/>
            <a:ext cx="5361346" cy="769440"/>
          </a:xfrm>
          <a:prstGeom prst="rect">
            <a:avLst/>
          </a:prstGeom>
          <a:noFill/>
          <a:ln cap="flat">
            <a:noFill/>
          </a:ln>
        </p:spPr>
        <p:txBody>
          <a:bodyPr vert="horz" wrap="square" lIns="91440" tIns="45720" rIns="91440" bIns="45720" anchor="t" anchorCtr="0" compatLnSpc="1">
            <a:spAutoFit/>
          </a:bodyPr>
          <a:lstStyle/>
          <a:p>
            <a:pPr lvl="0" defTabSz="914400">
              <a:defRPr sz="1800" b="0" i="0" u="none" strike="noStrike" kern="0" cap="none" spc="0" baseline="0">
                <a:solidFill>
                  <a:srgbClr val="000000"/>
                </a:solidFill>
                <a:uFillTx/>
              </a:defRPr>
            </a:pPr>
            <a:r>
              <a:rPr lang="it-IT" sz="2200" dirty="0">
                <a:solidFill>
                  <a:srgbClr val="7F7F7F"/>
                </a:solidFill>
                <a:latin typeface="Corbel" pitchFamily="34"/>
              </a:rPr>
              <a:t>Capo II - DEI DELITTI CONTRO LA MORALE FAMILIARE</a:t>
            </a:r>
          </a:p>
        </p:txBody>
      </p:sp>
      <p:sp>
        <p:nvSpPr>
          <p:cNvPr id="5" name="TextBox 9">
            <a:extLst>
              <a:ext uri="{FF2B5EF4-FFF2-40B4-BE49-F238E27FC236}">
                <a16:creationId xmlns:a16="http://schemas.microsoft.com/office/drawing/2014/main" id="{3676B4B6-39CD-4718-BFA4-F9B1AD699ABF}"/>
              </a:ext>
            </a:extLst>
          </p:cNvPr>
          <p:cNvSpPr txBox="1"/>
          <p:nvPr/>
        </p:nvSpPr>
        <p:spPr>
          <a:xfrm>
            <a:off x="3627909" y="3835395"/>
            <a:ext cx="5361346"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it-IT" sz="2200" b="0" i="0" u="none" strike="noStrike" kern="1200" cap="none" spc="0" normalizeH="0" baseline="0" noProof="0" dirty="0">
                <a:ln>
                  <a:noFill/>
                </a:ln>
                <a:solidFill>
                  <a:srgbClr val="7F7F7F"/>
                </a:solidFill>
                <a:effectLst/>
                <a:uLnTx/>
                <a:uFillTx/>
                <a:latin typeface="Corbel" pitchFamily="34"/>
                <a:ea typeface="+mn-ea"/>
                <a:cs typeface="+mn-cs"/>
              </a:rPr>
              <a:t>Capo III - DEI DELITTI CONTRO LO STATO DI FAMIGLIA</a:t>
            </a:r>
          </a:p>
        </p:txBody>
      </p:sp>
      <p:sp>
        <p:nvSpPr>
          <p:cNvPr id="6" name="TextBox 11">
            <a:extLst>
              <a:ext uri="{FF2B5EF4-FFF2-40B4-BE49-F238E27FC236}">
                <a16:creationId xmlns:a16="http://schemas.microsoft.com/office/drawing/2014/main" id="{377D5B56-B425-4DB4-8BEE-527C2890309E}"/>
              </a:ext>
            </a:extLst>
          </p:cNvPr>
          <p:cNvSpPr txBox="1"/>
          <p:nvPr/>
        </p:nvSpPr>
        <p:spPr>
          <a:xfrm>
            <a:off x="3193467" y="5113315"/>
            <a:ext cx="5795788" cy="830997"/>
          </a:xfrm>
          <a:prstGeom prst="rect">
            <a:avLst/>
          </a:prstGeom>
          <a:noFill/>
          <a:ln cap="flat">
            <a:noFill/>
          </a:ln>
        </p:spPr>
        <p:txBody>
          <a:bodyPr vert="horz" wrap="square" lIns="91440" tIns="45720" rIns="91440" bIns="45720" anchor="t" anchorCtr="0" compatLnSpc="1">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it-IT" sz="2400" b="0" i="0" u="none" strike="noStrike" kern="1200" cap="none" spc="0" normalizeH="0" baseline="0" noProof="0" dirty="0">
                <a:ln>
                  <a:noFill/>
                </a:ln>
                <a:solidFill>
                  <a:srgbClr val="FF0000"/>
                </a:solidFill>
                <a:effectLst/>
                <a:uLnTx/>
                <a:uFillTx/>
                <a:latin typeface="Corbel" pitchFamily="34"/>
                <a:ea typeface="+mn-ea"/>
                <a:cs typeface="+mn-cs"/>
              </a:rPr>
              <a:t>Capo IV - DEI DELITTI CONTRO L’ASSISTENZA FAMILIARE</a:t>
            </a:r>
          </a:p>
        </p:txBody>
      </p:sp>
      <p:sp>
        <p:nvSpPr>
          <p:cNvPr id="7" name="Oval 14">
            <a:extLst>
              <a:ext uri="{FF2B5EF4-FFF2-40B4-BE49-F238E27FC236}">
                <a16:creationId xmlns:a16="http://schemas.microsoft.com/office/drawing/2014/main" id="{F3522A84-D245-4D84-A631-84A83952B081}"/>
              </a:ext>
            </a:extLst>
          </p:cNvPr>
          <p:cNvSpPr/>
          <p:nvPr/>
        </p:nvSpPr>
        <p:spPr>
          <a:xfrm>
            <a:off x="2721675" y="1370365"/>
            <a:ext cx="311728" cy="31172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EBF1DE"/>
          </a:solid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sp>
        <p:nvSpPr>
          <p:cNvPr id="8" name="Oval 15">
            <a:extLst>
              <a:ext uri="{FF2B5EF4-FFF2-40B4-BE49-F238E27FC236}">
                <a16:creationId xmlns:a16="http://schemas.microsoft.com/office/drawing/2014/main" id="{B38A3358-13DE-44C8-B836-798FA5E61A28}"/>
              </a:ext>
            </a:extLst>
          </p:cNvPr>
          <p:cNvSpPr/>
          <p:nvPr/>
        </p:nvSpPr>
        <p:spPr>
          <a:xfrm>
            <a:off x="3220187" y="2638876"/>
            <a:ext cx="311728" cy="31172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EBF1DE"/>
          </a:solid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sp>
        <p:nvSpPr>
          <p:cNvPr id="9" name="Oval 16">
            <a:extLst>
              <a:ext uri="{FF2B5EF4-FFF2-40B4-BE49-F238E27FC236}">
                <a16:creationId xmlns:a16="http://schemas.microsoft.com/office/drawing/2014/main" id="{D76A2C2F-C65C-42E5-8826-1470D4BA7CA2}"/>
              </a:ext>
            </a:extLst>
          </p:cNvPr>
          <p:cNvSpPr/>
          <p:nvPr/>
        </p:nvSpPr>
        <p:spPr>
          <a:xfrm>
            <a:off x="3222171" y="3907395"/>
            <a:ext cx="311728" cy="31172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EBF1DE"/>
          </a:solid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sp>
        <p:nvSpPr>
          <p:cNvPr id="10" name="Oval 17">
            <a:extLst>
              <a:ext uri="{FF2B5EF4-FFF2-40B4-BE49-F238E27FC236}">
                <a16:creationId xmlns:a16="http://schemas.microsoft.com/office/drawing/2014/main" id="{730658D9-7558-45A3-AAC8-B54838D41BB1}"/>
              </a:ext>
            </a:extLst>
          </p:cNvPr>
          <p:cNvSpPr/>
          <p:nvPr/>
        </p:nvSpPr>
        <p:spPr>
          <a:xfrm>
            <a:off x="2733553" y="5175906"/>
            <a:ext cx="311728" cy="31172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EBF1DE"/>
          </a:solid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sp>
        <p:nvSpPr>
          <p:cNvPr id="11" name="Arc 18">
            <a:extLst>
              <a:ext uri="{FF2B5EF4-FFF2-40B4-BE49-F238E27FC236}">
                <a16:creationId xmlns:a16="http://schemas.microsoft.com/office/drawing/2014/main" id="{449C87FE-77F3-4AC1-91A7-266EAE32CB1A}"/>
              </a:ext>
            </a:extLst>
          </p:cNvPr>
          <p:cNvSpPr/>
          <p:nvPr/>
        </p:nvSpPr>
        <p:spPr>
          <a:xfrm>
            <a:off x="-1524003" y="1904996"/>
            <a:ext cx="3047996" cy="3047996"/>
          </a:xfrm>
          <a:custGeom>
            <a:avLst>
              <a:gd name="f12" fmla="val 180"/>
              <a:gd name="f13" fmla="val 359"/>
            </a:avLst>
            <a:gdLst>
              <a:gd name="f2" fmla="val 10800000"/>
              <a:gd name="f3" fmla="val 5400000"/>
              <a:gd name="f4" fmla="val 16200000"/>
              <a:gd name="f5" fmla="val 180"/>
              <a:gd name="f6" fmla="val w"/>
              <a:gd name="f7" fmla="val h"/>
              <a:gd name="f8" fmla="val ss"/>
              <a:gd name="f9" fmla="val 0"/>
              <a:gd name="f10" fmla="*/ 5419351 1 1725033"/>
              <a:gd name="f11" fmla="+- 0 0 1"/>
              <a:gd name="f12" fmla="val 180"/>
              <a:gd name="f13" fmla="val 359"/>
              <a:gd name="f14" fmla="+- 0 0 -270"/>
              <a:gd name="f15" fmla="+- 0 0 -269"/>
              <a:gd name="f16" fmla="abs f6"/>
              <a:gd name="f17" fmla="abs f7"/>
              <a:gd name="f18" fmla="abs f8"/>
              <a:gd name="f19" fmla="val f9"/>
              <a:gd name="f20" fmla="+- 0 0 f12"/>
              <a:gd name="f21" fmla="+- 0 0 f13"/>
              <a:gd name="f22" fmla="*/ f14 f2 1"/>
              <a:gd name="f23" fmla="*/ f15 f2 1"/>
              <a:gd name="f24" fmla="?: f16 f6 1"/>
              <a:gd name="f25" fmla="?: f17 f7 1"/>
              <a:gd name="f26" fmla="?: f18 f8 1"/>
              <a:gd name="f27" fmla="*/ f20 f2 1"/>
              <a:gd name="f28" fmla="*/ f21 f2 1"/>
              <a:gd name="f29" fmla="*/ f22 1 f5"/>
              <a:gd name="f30" fmla="*/ f23 1 f5"/>
              <a:gd name="f31" fmla="*/ f24 1 21600"/>
              <a:gd name="f32" fmla="*/ f25 1 21600"/>
              <a:gd name="f33" fmla="*/ 21600 f24 1"/>
              <a:gd name="f34" fmla="*/ 21600 f25 1"/>
              <a:gd name="f35" fmla="*/ f27 1 f5"/>
              <a:gd name="f36" fmla="*/ f28 1 f5"/>
              <a:gd name="f37" fmla="+- f29 0 f3"/>
              <a:gd name="f38" fmla="+- f30 0 f3"/>
              <a:gd name="f39" fmla="min f32 f31"/>
              <a:gd name="f40" fmla="*/ f33 1 f26"/>
              <a:gd name="f41" fmla="*/ f34 1 f26"/>
              <a:gd name="f42" fmla="+- f35 0 f3"/>
              <a:gd name="f43" fmla="+- f36 0 f3"/>
              <a:gd name="f44" fmla="val f40"/>
              <a:gd name="f45" fmla="val f41"/>
              <a:gd name="f46" fmla="+- 0 0 f42"/>
              <a:gd name="f47" fmla="+- 0 0 f43"/>
              <a:gd name="f48" fmla="+- f45 0 f19"/>
              <a:gd name="f49" fmla="+- f44 0 f19"/>
              <a:gd name="f50" fmla="val f46"/>
              <a:gd name="f51" fmla="val f47"/>
              <a:gd name="f52" fmla="*/ f48 1 2"/>
              <a:gd name="f53" fmla="*/ f49 1 2"/>
              <a:gd name="f54" fmla="+- f51 0 f50"/>
              <a:gd name="f55" fmla="+- f50 f3 0"/>
              <a:gd name="f56" fmla="+- f51 f3 0"/>
              <a:gd name="f57" fmla="+- 21600000 0 f50"/>
              <a:gd name="f58" fmla="+- f3 0 f50"/>
              <a:gd name="f59" fmla="+- 27000000 0 f50"/>
              <a:gd name="f60" fmla="+- f2 0 f50"/>
              <a:gd name="f61" fmla="+- 32400000 0 f50"/>
              <a:gd name="f62" fmla="+- f4 0 f50"/>
              <a:gd name="f63" fmla="+- 37800000 0 f50"/>
              <a:gd name="f64" fmla="+- f19 f52 0"/>
              <a:gd name="f65" fmla="+- f19 f53 0"/>
              <a:gd name="f66" fmla="+- f54 21600000 0"/>
              <a:gd name="f67" fmla="*/ f55 f10 1"/>
              <a:gd name="f68" fmla="*/ f56 f10 1"/>
              <a:gd name="f69" fmla="?: f58 f58 f59"/>
              <a:gd name="f70" fmla="?: f60 f60 f61"/>
              <a:gd name="f71" fmla="?: f62 f62 f63"/>
              <a:gd name="f72" fmla="*/ f53 f39 1"/>
              <a:gd name="f73" fmla="*/ f52 f39 1"/>
              <a:gd name="f74" fmla="?: f54 f54 f66"/>
              <a:gd name="f75" fmla="*/ f67 1 f2"/>
              <a:gd name="f76" fmla="*/ f68 1 f2"/>
              <a:gd name="f77" fmla="*/ f65 f39 1"/>
              <a:gd name="f78" fmla="*/ f64 f39 1"/>
              <a:gd name="f79" fmla="+- 0 0 f75"/>
              <a:gd name="f80" fmla="+- 0 0 f76"/>
              <a:gd name="f81" fmla="+- f74 0 f57"/>
              <a:gd name="f82" fmla="+- f74 0 f69"/>
              <a:gd name="f83" fmla="+- f74 0 f70"/>
              <a:gd name="f84" fmla="+- f74 0 f71"/>
              <a:gd name="f85" fmla="+- 0 0 f79"/>
              <a:gd name="f86" fmla="+- 0 0 f80"/>
              <a:gd name="f87" fmla="*/ f85 f2 1"/>
              <a:gd name="f88" fmla="*/ f86 f2 1"/>
              <a:gd name="f89" fmla="*/ f87 1 f10"/>
              <a:gd name="f90" fmla="*/ f88 1 f10"/>
              <a:gd name="f91" fmla="+- f89 0 f3"/>
              <a:gd name="f92" fmla="+- f90 0 f3"/>
              <a:gd name="f93" fmla="sin 1 f91"/>
              <a:gd name="f94" fmla="cos 1 f91"/>
              <a:gd name="f95" fmla="sin 1 f92"/>
              <a:gd name="f96" fmla="cos 1 f92"/>
              <a:gd name="f97" fmla="+- 0 0 f93"/>
              <a:gd name="f98" fmla="+- 0 0 f94"/>
              <a:gd name="f99" fmla="+- 0 0 f95"/>
              <a:gd name="f100" fmla="+- 0 0 f96"/>
              <a:gd name="f101" fmla="+- 0 0 f97"/>
              <a:gd name="f102" fmla="+- 0 0 f98"/>
              <a:gd name="f103" fmla="+- 0 0 f99"/>
              <a:gd name="f104" fmla="+- 0 0 f100"/>
              <a:gd name="f105" fmla="*/ f101 f53 1"/>
              <a:gd name="f106" fmla="*/ f102 f52 1"/>
              <a:gd name="f107" fmla="*/ f103 f53 1"/>
              <a:gd name="f108" fmla="*/ f104 f52 1"/>
              <a:gd name="f109" fmla="+- 0 0 f106"/>
              <a:gd name="f110" fmla="+- 0 0 f105"/>
              <a:gd name="f111" fmla="+- 0 0 f108"/>
              <a:gd name="f112" fmla="+- 0 0 f107"/>
              <a:gd name="f113" fmla="+- 0 0 f109"/>
              <a:gd name="f114" fmla="+- 0 0 f110"/>
              <a:gd name="f115" fmla="+- 0 0 f111"/>
              <a:gd name="f116" fmla="+- 0 0 f112"/>
              <a:gd name="f117" fmla="at2 f113 f114"/>
              <a:gd name="f118" fmla="at2 f115 f116"/>
              <a:gd name="f119" fmla="+- f117 f3 0"/>
              <a:gd name="f120" fmla="+- f118 f3 0"/>
              <a:gd name="f121" fmla="*/ f119 f10 1"/>
              <a:gd name="f122" fmla="*/ f120 f10 1"/>
              <a:gd name="f123" fmla="*/ f121 1 f2"/>
              <a:gd name="f124" fmla="*/ f122 1 f2"/>
              <a:gd name="f125" fmla="+- 0 0 f123"/>
              <a:gd name="f126" fmla="+- 0 0 f124"/>
              <a:gd name="f127" fmla="val f125"/>
              <a:gd name="f128" fmla="val f126"/>
              <a:gd name="f129" fmla="+- 0 0 f127"/>
              <a:gd name="f130" fmla="+- 0 0 f128"/>
              <a:gd name="f131" fmla="*/ f129 f2 1"/>
              <a:gd name="f132" fmla="*/ f130 f2 1"/>
              <a:gd name="f133" fmla="*/ f131 1 f10"/>
              <a:gd name="f134" fmla="*/ f132 1 f10"/>
              <a:gd name="f135" fmla="+- f133 0 f3"/>
              <a:gd name="f136" fmla="+- f134 0 f3"/>
              <a:gd name="f137" fmla="cos 1 f135"/>
              <a:gd name="f138" fmla="sin 1 f135"/>
              <a:gd name="f139" fmla="cos 1 f136"/>
              <a:gd name="f140" fmla="sin 1 f136"/>
              <a:gd name="f141" fmla="+- 0 0 f137"/>
              <a:gd name="f142" fmla="+- 0 0 f138"/>
              <a:gd name="f143" fmla="+- 0 0 f139"/>
              <a:gd name="f144" fmla="+- 0 0 f140"/>
              <a:gd name="f145" fmla="*/ f11 f141 1"/>
              <a:gd name="f146" fmla="*/ f11 f142 1"/>
              <a:gd name="f147" fmla="*/ f11 f143 1"/>
              <a:gd name="f148" fmla="*/ f11 f144 1"/>
              <a:gd name="f149" fmla="*/ f145 f53 1"/>
              <a:gd name="f150" fmla="*/ f146 f52 1"/>
              <a:gd name="f151" fmla="*/ f147 f53 1"/>
              <a:gd name="f152" fmla="*/ f148 f52 1"/>
              <a:gd name="f153" fmla="+- f65 f149 0"/>
              <a:gd name="f154" fmla="+- f64 f150 0"/>
              <a:gd name="f155" fmla="+- f65 f151 0"/>
              <a:gd name="f156" fmla="+- f64 f152 0"/>
              <a:gd name="f157" fmla="max f153 f155"/>
              <a:gd name="f158" fmla="max f154 f156"/>
              <a:gd name="f159" fmla="min f153 f155"/>
              <a:gd name="f160" fmla="min f154 f156"/>
              <a:gd name="f161" fmla="*/ f153 f39 1"/>
              <a:gd name="f162" fmla="*/ f154 f39 1"/>
              <a:gd name="f163" fmla="*/ f155 f39 1"/>
              <a:gd name="f164" fmla="*/ f156 f39 1"/>
              <a:gd name="f165" fmla="?: f81 f44 f157"/>
              <a:gd name="f166" fmla="?: f82 f45 f158"/>
              <a:gd name="f167" fmla="?: f83 f19 f159"/>
              <a:gd name="f168" fmla="?: f84 f19 f160"/>
              <a:gd name="f169" fmla="*/ f167 f39 1"/>
              <a:gd name="f170" fmla="*/ f168 f39 1"/>
              <a:gd name="f171" fmla="*/ f165 f39 1"/>
              <a:gd name="f172" fmla="*/ f166 f39 1"/>
            </a:gdLst>
            <a:ahLst/>
            <a:cxnLst>
              <a:cxn ang="3cd4">
                <a:pos x="hc" y="t"/>
              </a:cxn>
              <a:cxn ang="0">
                <a:pos x="r" y="vc"/>
              </a:cxn>
              <a:cxn ang="cd4">
                <a:pos x="hc" y="b"/>
              </a:cxn>
              <a:cxn ang="cd2">
                <a:pos x="l" y="vc"/>
              </a:cxn>
              <a:cxn ang="f37">
                <a:pos x="f161" y="f162"/>
              </a:cxn>
              <a:cxn ang="f38">
                <a:pos x="f77" y="f78"/>
              </a:cxn>
              <a:cxn ang="f38">
                <a:pos x="f163" y="f164"/>
              </a:cxn>
            </a:cxnLst>
            <a:rect l="f169" t="f170" r="f171" b="f172"/>
            <a:pathLst>
              <a:path stroke="0">
                <a:moveTo>
                  <a:pt x="f161" y="f162"/>
                </a:moveTo>
                <a:arcTo wR="f72" hR="f73" stAng="f50" swAng="f74"/>
                <a:lnTo>
                  <a:pt x="f77" y="f78"/>
                </a:lnTo>
                <a:close/>
              </a:path>
              <a:path fill="none">
                <a:moveTo>
                  <a:pt x="f161" y="f162"/>
                </a:moveTo>
                <a:arcTo wR="f72" hR="f73" stAng="f50" swAng="f74"/>
              </a:path>
            </a:pathLst>
          </a:cu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it-IT" sz="1800" b="1" u="sng" strike="noStrike" kern="1200" cap="none" spc="0" normalizeH="0" baseline="0" noProof="0" dirty="0">
                <a:ln>
                  <a:noFill/>
                </a:ln>
                <a:solidFill>
                  <a:schemeClr val="bg1"/>
                </a:solidFill>
                <a:effectLst/>
                <a:uLnTx/>
                <a:uFillTx/>
                <a:latin typeface="Calibri"/>
                <a:ea typeface="+mn-ea"/>
                <a:cs typeface="+mn-cs"/>
              </a:rPr>
              <a:t>TITOLO XI </a:t>
            </a:r>
          </a:p>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lang="it-IT" dirty="0">
                <a:solidFill>
                  <a:schemeClr val="bg1"/>
                </a:solidFill>
                <a:latin typeface="Calibri"/>
              </a:rPr>
              <a:t>DEI DELITTI CONTRO LA FAMIGLIA</a:t>
            </a:r>
            <a:endParaRPr kumimoji="0" lang="it-IT" sz="1800" b="0" i="0" u="none" strike="noStrike" kern="1200" cap="none" spc="0" normalizeH="0" baseline="0" noProof="0" dirty="0">
              <a:ln>
                <a:noFill/>
              </a:ln>
              <a:solidFill>
                <a:schemeClr val="bg1"/>
              </a:solidFill>
              <a:effectLst/>
              <a:uLnTx/>
              <a:uFillTx/>
              <a:latin typeface="Calibri"/>
              <a:ea typeface="+mn-ea"/>
              <a:cs typeface="+mn-cs"/>
            </a:endParaRPr>
          </a:p>
        </p:txBody>
      </p:sp>
      <p:grpSp>
        <p:nvGrpSpPr>
          <p:cNvPr id="12" name="Group 24">
            <a:extLst>
              <a:ext uri="{FF2B5EF4-FFF2-40B4-BE49-F238E27FC236}">
                <a16:creationId xmlns:a16="http://schemas.microsoft.com/office/drawing/2014/main" id="{D4B18E3F-5D8C-438A-8E33-9C0E193615C4}"/>
              </a:ext>
            </a:extLst>
          </p:cNvPr>
          <p:cNvGrpSpPr/>
          <p:nvPr/>
        </p:nvGrpSpPr>
        <p:grpSpPr>
          <a:xfrm>
            <a:off x="-120243" y="305793"/>
            <a:ext cx="228600" cy="6246413"/>
            <a:chOff x="-120243" y="305793"/>
            <a:chExt cx="228600" cy="6246413"/>
          </a:xfrm>
        </p:grpSpPr>
        <p:sp>
          <p:nvSpPr>
            <p:cNvPr id="13" name="Rounded Rectangle 12">
              <a:extLst>
                <a:ext uri="{FF2B5EF4-FFF2-40B4-BE49-F238E27FC236}">
                  <a16:creationId xmlns:a16="http://schemas.microsoft.com/office/drawing/2014/main" id="{C608B4FF-0BCB-4A23-88AA-A6CEF0C206B4}"/>
                </a:ext>
              </a:extLst>
            </p:cNvPr>
            <p:cNvSpPr/>
            <p:nvPr/>
          </p:nvSpPr>
          <p:spPr>
            <a:xfrm rot="10799991">
              <a:off x="-120243" y="3351806"/>
              <a:ext cx="228600" cy="3200400"/>
            </a:xfrm>
            <a:custGeom>
              <a:avLst>
                <a:gd name="f0" fmla="val 7571"/>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D9D9D9"/>
            </a:solid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sp>
          <p:nvSpPr>
            <p:cNvPr id="14" name="Rounded Rectangle 23">
              <a:extLst>
                <a:ext uri="{FF2B5EF4-FFF2-40B4-BE49-F238E27FC236}">
                  <a16:creationId xmlns:a16="http://schemas.microsoft.com/office/drawing/2014/main" id="{B201DA48-FB78-40AD-8709-30A215D998DF}"/>
                </a:ext>
              </a:extLst>
            </p:cNvPr>
            <p:cNvSpPr/>
            <p:nvPr/>
          </p:nvSpPr>
          <p:spPr>
            <a:xfrm rot="10799991">
              <a:off x="-120243" y="305793"/>
              <a:ext cx="228600" cy="3200400"/>
            </a:xfrm>
            <a:custGeom>
              <a:avLst>
                <a:gd name="f0" fmla="val 7571"/>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cap="flat">
              <a:noFill/>
              <a:prstDash val="solid"/>
            </a:ln>
            <a:effectLst>
              <a:outerShdw dist="12701" dir="5400000" algn="tl">
                <a:srgbClr val="000000"/>
              </a:outerShdw>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it-IT" sz="1800" b="0" i="0" u="none" strike="noStrike" kern="1200" cap="none" spc="0" normalizeH="0" baseline="0" noProof="0">
                <a:ln>
                  <a:noFill/>
                </a:ln>
                <a:solidFill>
                  <a:srgbClr val="FFFFFF"/>
                </a:solidFill>
                <a:effectLst/>
                <a:uLnTx/>
                <a:uFillTx/>
                <a:latin typeface="Calibri"/>
                <a:ea typeface="+mn-ea"/>
                <a:cs typeface="+mn-cs"/>
              </a:endParaRPr>
            </a:p>
          </p:txBody>
        </p:sp>
      </p:grpSp>
      <p:sp>
        <p:nvSpPr>
          <p:cNvPr id="15" name="Date Placeholder 14">
            <a:extLst>
              <a:ext uri="{FF2B5EF4-FFF2-40B4-BE49-F238E27FC236}">
                <a16:creationId xmlns:a16="http://schemas.microsoft.com/office/drawing/2014/main" id="{3716DC77-A38B-4960-8267-E03E6ABF6AE2}"/>
              </a:ext>
            </a:extLst>
          </p:cNvPr>
          <p:cNvSpPr>
            <a:spLocks noGrp="1"/>
          </p:cNvSpPr>
          <p:nvPr>
            <p:ph type="dt" sz="half" idx="10"/>
          </p:nvPr>
        </p:nvSpPr>
        <p:spPr/>
        <p:txBody>
          <a:bodyPr/>
          <a:lstStyle/>
          <a:p>
            <a:pPr lvl="0"/>
            <a:r>
              <a:rPr lang="it-IT"/>
              <a:t>22/09/2017</a:t>
            </a:r>
            <a:endParaRPr lang="en-US"/>
          </a:p>
        </p:txBody>
      </p:sp>
      <p:sp>
        <p:nvSpPr>
          <p:cNvPr id="16" name="Footer Placeholder 15">
            <a:extLst>
              <a:ext uri="{FF2B5EF4-FFF2-40B4-BE49-F238E27FC236}">
                <a16:creationId xmlns:a16="http://schemas.microsoft.com/office/drawing/2014/main" id="{DCC6415F-39A8-44EB-8739-1AF3AE94500B}"/>
              </a:ext>
            </a:extLst>
          </p:cNvPr>
          <p:cNvSpPr>
            <a:spLocks noGrp="1"/>
          </p:cNvSpPr>
          <p:nvPr>
            <p:ph type="ftr" sz="quarter" idx="11"/>
          </p:nvPr>
        </p:nvSpPr>
        <p:spPr/>
        <p:txBody>
          <a:bodyPr/>
          <a:lstStyle/>
          <a:p>
            <a:pPr lvl="0"/>
            <a:r>
              <a:rPr lang="it-IT"/>
              <a:t>Studio Legale Avv. Eva Vigato - www.avvocatoevavigato.it</a:t>
            </a:r>
            <a:endParaRPr lang="en-US"/>
          </a:p>
        </p:txBody>
      </p:sp>
      <p:sp>
        <p:nvSpPr>
          <p:cNvPr id="17" name="Slide Number Placeholder 16">
            <a:extLst>
              <a:ext uri="{FF2B5EF4-FFF2-40B4-BE49-F238E27FC236}">
                <a16:creationId xmlns:a16="http://schemas.microsoft.com/office/drawing/2014/main" id="{C1CDFF7E-4B06-4EED-AE2E-2CC7C685E468}"/>
              </a:ext>
            </a:extLst>
          </p:cNvPr>
          <p:cNvSpPr>
            <a:spLocks noGrp="1"/>
          </p:cNvSpPr>
          <p:nvPr>
            <p:ph type="sldNum" sz="quarter" idx="12"/>
          </p:nvPr>
        </p:nvSpPr>
        <p:spPr/>
        <p:txBody>
          <a:bodyPr/>
          <a:lstStyle/>
          <a:p>
            <a:pPr lvl="0"/>
            <a:fld id="{E35B2FF5-3888-4C48-82B1-DE133AB351D7}" type="slidenum">
              <a:rPr lang="en-US" smtClean="0"/>
              <a:t>2</a:t>
            </a:fld>
            <a:endParaRPr lang="en-US"/>
          </a:p>
        </p:txBody>
      </p:sp>
    </p:spTree>
    <p:extLst>
      <p:ext uri="{BB962C8B-B14F-4D97-AF65-F5344CB8AC3E}">
        <p14:creationId xmlns:p14="http://schemas.microsoft.com/office/powerpoint/2010/main" val="459190252"/>
      </p:ext>
    </p:extLst>
  </p:cSld>
  <p:clrMapOvr>
    <a:masterClrMapping/>
  </p:clrMapOvr>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ID="8" presetClass="emph" presetSubtype="0" fill="hold" nodeType="withEffect">
                                  <p:stCondLst>
                                    <p:cond delay="0"/>
                                  </p:stCondLst>
                                  <p:childTnLst>
                                    <p:animRot by="-7380000">
                                      <p:cBhvr>
                                        <p:cTn id="6" dur="1000" fill="hold"/>
                                        <p:tgtEl>
                                          <p:spTgt spid="12"/>
                                        </p:tgtEl>
                                        <p:attrNameLst>
                                          <p:attrName>r</p:attrName>
                                        </p:attrNameLst>
                                      </p:cBhvr>
                                    </p:animRot>
                                  </p:childTnLst>
                                </p:cTn>
                              </p:par>
                            </p:childTnLst>
                          </p:cTn>
                        </p:par>
                        <p:par>
                          <p:cTn id="7" fill="hold">
                            <p:stCondLst>
                              <p:cond delay="1000"/>
                            </p:stCondLst>
                            <p:childTnLst>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1320000">
                                      <p:cBhvr>
                                        <p:cTn id="14" dur="500" fill="hold"/>
                                        <p:tgtEl>
                                          <p:spTgt spid="12"/>
                                        </p:tgtEl>
                                        <p:attrNameLst>
                                          <p:attrName>r</p:attrName>
                                        </p:attrNameLst>
                                      </p:cBhvr>
                                    </p:animRot>
                                  </p:childTnLst>
                                </p:cTn>
                              </p:par>
                            </p:childTnLst>
                          </p:cTn>
                        </p:par>
                        <p:par>
                          <p:cTn id="15" fill="hold">
                            <p:stCondLst>
                              <p:cond delay="500"/>
                            </p:stCondLst>
                            <p:childTnLst>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1320000">
                                      <p:cBhvr>
                                        <p:cTn id="22" dur="500" fill="hold"/>
                                        <p:tgtEl>
                                          <p:spTgt spid="12"/>
                                        </p:tgtEl>
                                        <p:attrNameLst>
                                          <p:attrName>r</p:attrName>
                                        </p:attrNameLst>
                                      </p:cBhvr>
                                    </p:animRot>
                                  </p:childTnLst>
                                </p:cTn>
                              </p:par>
                            </p:childTnLst>
                          </p:cTn>
                        </p:par>
                        <p:par>
                          <p:cTn id="23" fill="hold">
                            <p:stCondLst>
                              <p:cond delay="500"/>
                            </p:stCondLst>
                            <p:childTnLst>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1320000">
                                      <p:cBhvr>
                                        <p:cTn id="30" dur="500" fill="hold"/>
                                        <p:tgtEl>
                                          <p:spTgt spid="12"/>
                                        </p:tgtEl>
                                        <p:attrNameLst>
                                          <p:attrName>r</p:attrName>
                                        </p:attrNameLst>
                                      </p:cBhvr>
                                    </p:animRot>
                                  </p:childTnLst>
                                </p:cTn>
                              </p:par>
                            </p:childTnLst>
                          </p:cTn>
                        </p:par>
                        <p:par>
                          <p:cTn id="31" fill="hold">
                            <p:stCondLst>
                              <p:cond delay="500"/>
                            </p:stCondLst>
                            <p:childTnLst>
                              <p:par>
                                <p:cTn id="32" presetID="10"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570</a:t>
            </a:r>
            <a:r>
              <a:rPr lang="it-IT" sz="2800" dirty="0">
                <a:solidFill>
                  <a:srgbClr val="FF0000"/>
                </a:solidFill>
              </a:rPr>
              <a:t> </a:t>
            </a:r>
            <a:r>
              <a:rPr lang="it-IT" sz="2800" dirty="0"/>
              <a:t>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92500" lnSpcReduction="20000"/>
          </a:bodyPr>
          <a:lstStyle/>
          <a:p>
            <a:pPr marL="0" indent="0" algn="ctr">
              <a:buNone/>
            </a:pPr>
            <a:r>
              <a:rPr lang="it-IT" u="sng" dirty="0"/>
              <a:t>Questione 2</a:t>
            </a:r>
          </a:p>
          <a:p>
            <a:pPr marL="0" indent="0" algn="ctr">
              <a:buNone/>
            </a:pPr>
            <a:endParaRPr lang="it-IT" sz="900" u="sng" dirty="0"/>
          </a:p>
          <a:p>
            <a:pPr marL="0" indent="0" algn="ctr">
              <a:spcBef>
                <a:spcPts val="0"/>
              </a:spcBef>
              <a:buNone/>
            </a:pPr>
            <a:r>
              <a:rPr lang="it-IT" sz="1800" dirty="0"/>
              <a:t>La violazione degli obblighi in caso di affidamento condiviso dei figli </a:t>
            </a:r>
          </a:p>
          <a:p>
            <a:pPr marL="0" indent="0" algn="ctr">
              <a:spcBef>
                <a:spcPts val="0"/>
              </a:spcBef>
              <a:buNone/>
            </a:pPr>
            <a:r>
              <a:rPr lang="it-IT" sz="1800" dirty="0"/>
              <a:t>ex </a:t>
            </a:r>
            <a:r>
              <a:rPr lang="it-IT" sz="1800" dirty="0">
                <a:solidFill>
                  <a:srgbClr val="1B0FB1"/>
                </a:solidFill>
              </a:rPr>
              <a:t>art. 3  L. 8.2.2006, n. 54</a:t>
            </a:r>
          </a:p>
          <a:p>
            <a:pPr marL="0" indent="0" algn="ctr">
              <a:spcBef>
                <a:spcPts val="0"/>
              </a:spcBef>
              <a:buNone/>
            </a:pPr>
            <a:endParaRPr lang="it-IT" sz="900" dirty="0">
              <a:solidFill>
                <a:srgbClr val="1B0FB1"/>
              </a:solidFill>
            </a:endParaRPr>
          </a:p>
          <a:p>
            <a:pPr marL="0" indent="0" algn="ctr">
              <a:spcBef>
                <a:spcPts val="0"/>
              </a:spcBef>
              <a:buNone/>
            </a:pPr>
            <a:r>
              <a:rPr lang="it-IT" sz="1800" i="1" dirty="0">
                <a:solidFill>
                  <a:srgbClr val="000000"/>
                </a:solidFill>
                <a:latin typeface="Bitstream Vera Sans"/>
              </a:rPr>
              <a:t>"In caso di violazione degli obblighi di natura economica si applica l'</a:t>
            </a:r>
            <a:r>
              <a:rPr lang="it-IT" sz="1800" i="1" dirty="0">
                <a:solidFill>
                  <a:srgbClr val="1B0FB1"/>
                </a:solidFill>
                <a:latin typeface="Bitstream Vera Sans"/>
              </a:rPr>
              <a:t>art. 12-sexies </a:t>
            </a:r>
            <a:r>
              <a:rPr lang="it-IT" sz="1800" i="1" dirty="0">
                <a:solidFill>
                  <a:srgbClr val="000000"/>
                </a:solidFill>
                <a:latin typeface="Bitstream Vera Sans"/>
              </a:rPr>
              <a:t>della legge 1° dicembre 1970, n.898»</a:t>
            </a:r>
          </a:p>
          <a:p>
            <a:pPr marL="0" indent="0" algn="just">
              <a:spcBef>
                <a:spcPts val="0"/>
              </a:spcBef>
              <a:buNone/>
            </a:pPr>
            <a:endParaRPr lang="it-IT" sz="1800" i="1" dirty="0">
              <a:solidFill>
                <a:srgbClr val="000000"/>
              </a:solidFill>
              <a:latin typeface="Bitstream Vera Sans"/>
            </a:endParaRPr>
          </a:p>
          <a:p>
            <a:pPr algn="just">
              <a:spcBef>
                <a:spcPts val="0"/>
              </a:spcBef>
            </a:pPr>
            <a:r>
              <a:rPr lang="it-IT" sz="1900" b="1" dirty="0">
                <a:solidFill>
                  <a:srgbClr val="000000"/>
                </a:solidFill>
                <a:latin typeface="Bitstream Vera Sans"/>
              </a:rPr>
              <a:t>Interpretazione restrittiva: </a:t>
            </a:r>
            <a:r>
              <a:rPr lang="it-IT" sz="1900" dirty="0">
                <a:solidFill>
                  <a:srgbClr val="000000"/>
                </a:solidFill>
                <a:latin typeface="Bitstream Vera Sans"/>
              </a:rPr>
              <a:t>solo nei confronti dei figli minorenni e maggiorenni affidati (portatori di handicap o non autonomi economicamente </a:t>
            </a:r>
            <a:r>
              <a:rPr lang="it-IT" sz="1900" dirty="0">
                <a:solidFill>
                  <a:srgbClr val="1B0FB1"/>
                </a:solidFill>
                <a:latin typeface="Bitstream Vera Sans"/>
              </a:rPr>
              <a:t>art. 155 </a:t>
            </a:r>
            <a:r>
              <a:rPr lang="it-IT" sz="1900" dirty="0" err="1">
                <a:solidFill>
                  <a:srgbClr val="1B0FB1"/>
                </a:solidFill>
                <a:latin typeface="Bitstream Vera Sans"/>
              </a:rPr>
              <a:t>c.c</a:t>
            </a:r>
            <a:r>
              <a:rPr lang="it-IT" sz="1900" dirty="0">
                <a:solidFill>
                  <a:srgbClr val="000000"/>
                </a:solidFill>
                <a:latin typeface="Bitstream Vera Sans"/>
              </a:rPr>
              <a:t>): (</a:t>
            </a:r>
            <a:r>
              <a:rPr lang="it-IT" sz="1900" dirty="0">
                <a:solidFill>
                  <a:srgbClr val="009900"/>
                </a:solidFill>
                <a:latin typeface="Bitstream Vera Sans"/>
              </a:rPr>
              <a:t>C., Sez. VI, 22.9.2011; C., Sez. VI, 27.4.2011</a:t>
            </a:r>
            <a:r>
              <a:rPr lang="it-IT" sz="1900" dirty="0">
                <a:solidFill>
                  <a:srgbClr val="000000"/>
                </a:solidFill>
                <a:latin typeface="Bitstream Vera Sans"/>
              </a:rPr>
              <a:t>);</a:t>
            </a:r>
          </a:p>
          <a:p>
            <a:pPr algn="just">
              <a:spcBef>
                <a:spcPts val="0"/>
              </a:spcBef>
            </a:pPr>
            <a:endParaRPr lang="it-IT" sz="1900" dirty="0">
              <a:solidFill>
                <a:srgbClr val="000000"/>
              </a:solidFill>
              <a:latin typeface="Bitstream Vera Sans"/>
            </a:endParaRPr>
          </a:p>
          <a:p>
            <a:pPr algn="just">
              <a:spcBef>
                <a:spcPts val="0"/>
              </a:spcBef>
            </a:pPr>
            <a:r>
              <a:rPr lang="it-IT" sz="1900" b="1" dirty="0">
                <a:solidFill>
                  <a:srgbClr val="000000"/>
                </a:solidFill>
                <a:latin typeface="Bitstream Vera Sans"/>
              </a:rPr>
              <a:t>concorso formale eterogeneo: </a:t>
            </a:r>
            <a:r>
              <a:rPr lang="it-IT" sz="1900" dirty="0">
                <a:solidFill>
                  <a:srgbClr val="000000"/>
                </a:solidFill>
                <a:latin typeface="Bitstream Vera Sans"/>
              </a:rPr>
              <a:t>tra il delitto di cui all'</a:t>
            </a:r>
            <a:r>
              <a:rPr lang="it-IT" sz="1900" dirty="0">
                <a:solidFill>
                  <a:srgbClr val="0000FF"/>
                </a:solidFill>
                <a:latin typeface="Bitstream Vera Sans"/>
              </a:rPr>
              <a:t>art. 12 </a:t>
            </a:r>
            <a:r>
              <a:rPr lang="it-IT" sz="1900" dirty="0" err="1">
                <a:solidFill>
                  <a:srgbClr val="0000FF"/>
                </a:solidFill>
                <a:latin typeface="Bitstream Vera Sans"/>
              </a:rPr>
              <a:t>sexies</a:t>
            </a:r>
            <a:r>
              <a:rPr lang="it-IT" sz="1900" dirty="0">
                <a:solidFill>
                  <a:srgbClr val="0000FF"/>
                </a:solidFill>
                <a:latin typeface="Bitstream Vera Sans"/>
              </a:rPr>
              <a:t> l. divorzio</a:t>
            </a:r>
            <a:r>
              <a:rPr lang="it-IT" sz="1900" dirty="0">
                <a:solidFill>
                  <a:srgbClr val="000000"/>
                </a:solidFill>
                <a:latin typeface="Bitstream Vera Sans"/>
              </a:rPr>
              <a:t> e quello di cui all'</a:t>
            </a:r>
            <a:r>
              <a:rPr lang="it-IT" sz="1900" dirty="0">
                <a:solidFill>
                  <a:srgbClr val="1B0FB1"/>
                </a:solidFill>
                <a:latin typeface="Bitstream Vera Sans"/>
              </a:rPr>
              <a:t>art. 570, 2° co., n. 2 </a:t>
            </a:r>
            <a:r>
              <a:rPr lang="it-IT" sz="1900" dirty="0">
                <a:solidFill>
                  <a:srgbClr val="000000"/>
                </a:solidFill>
                <a:latin typeface="Bitstream Vera Sans"/>
              </a:rPr>
              <a:t>qualora la mancata corresponsione dell'assegno divorzile faccia altresì mancare al figlio minore i mezzi di sussistenza (</a:t>
            </a:r>
            <a:r>
              <a:rPr lang="it-IT" sz="1900" dirty="0">
                <a:solidFill>
                  <a:srgbClr val="008000"/>
                </a:solidFill>
                <a:latin typeface="Bitstream Vera Sans"/>
              </a:rPr>
              <a:t>C., Sez. VI, 13.3.2012, n. 12307</a:t>
            </a:r>
            <a:r>
              <a:rPr lang="it-IT" sz="1900" dirty="0">
                <a:solidFill>
                  <a:srgbClr val="000000"/>
                </a:solidFill>
                <a:latin typeface="Bitstream Vera Sans"/>
              </a:rPr>
              <a:t>; </a:t>
            </a:r>
            <a:r>
              <a:rPr lang="it-IT" sz="1900" dirty="0">
                <a:solidFill>
                  <a:srgbClr val="009900"/>
                </a:solidFill>
                <a:latin typeface="Bitstream Vera Sans"/>
              </a:rPr>
              <a:t>C., Sez. VI, 16.6-26.9.2011, n. 34736</a:t>
            </a:r>
            <a:r>
              <a:rPr lang="it-IT" sz="1900" dirty="0">
                <a:solidFill>
                  <a:srgbClr val="000000"/>
                </a:solidFill>
                <a:latin typeface="Bitstream Vera Sans"/>
              </a:rPr>
              <a:t>)</a:t>
            </a:r>
          </a:p>
          <a:p>
            <a:pPr algn="just">
              <a:spcBef>
                <a:spcPts val="0"/>
              </a:spcBef>
            </a:pPr>
            <a:endParaRPr lang="it-IT" sz="1900" dirty="0">
              <a:solidFill>
                <a:srgbClr val="000000"/>
              </a:solidFill>
              <a:latin typeface="Bitstream Vera Sans"/>
            </a:endParaRPr>
          </a:p>
          <a:p>
            <a:pPr algn="just">
              <a:spcBef>
                <a:spcPts val="0"/>
              </a:spcBef>
            </a:pPr>
            <a:r>
              <a:rPr lang="it-IT" sz="2100" dirty="0"/>
              <a:t>L'</a:t>
            </a:r>
            <a:r>
              <a:rPr lang="it-IT" sz="2100" dirty="0">
                <a:solidFill>
                  <a:srgbClr val="1B0FB1"/>
                </a:solidFill>
              </a:rPr>
              <a:t>art. 3, L. 8.2.2006, n. 54</a:t>
            </a:r>
            <a:r>
              <a:rPr lang="it-IT" sz="2100" dirty="0"/>
              <a:t> </a:t>
            </a:r>
            <a:r>
              <a:rPr lang="it-IT" sz="2100" b="1" dirty="0"/>
              <a:t>non</a:t>
            </a:r>
            <a:r>
              <a:rPr lang="it-IT" sz="2100" dirty="0"/>
              <a:t> può trovare applicazione in caso di violazione degli obblighi di natura economica derivanti dalla cessazione del rapporto di </a:t>
            </a:r>
            <a:r>
              <a:rPr lang="it-IT" sz="2100" b="1" dirty="0"/>
              <a:t>convivenza</a:t>
            </a:r>
            <a:r>
              <a:rPr lang="it-IT" sz="2100" dirty="0"/>
              <a:t> in quanto la norma si riferisce solo alle ipotesi di separazione di genitori coniugati (</a:t>
            </a:r>
            <a:r>
              <a:rPr lang="it-IT" sz="2100" dirty="0">
                <a:solidFill>
                  <a:srgbClr val="009900"/>
                </a:solidFill>
              </a:rPr>
              <a:t>C., Sez. VI, 7.12.2016-19.1.2017, n. 2666</a:t>
            </a:r>
            <a:r>
              <a:rPr lang="it-IT" sz="2100" dirty="0"/>
              <a:t>)</a:t>
            </a:r>
            <a:endParaRPr lang="it-IT" sz="2100" b="1" dirty="0">
              <a:solidFill>
                <a:srgbClr val="000000"/>
              </a:solidFill>
              <a:latin typeface="Bitstream Vera Sans"/>
            </a:endParaRPr>
          </a:p>
          <a:p>
            <a:pPr marL="0" indent="0" algn="just">
              <a:spcBef>
                <a:spcPts val="0"/>
              </a:spcBef>
              <a:buNone/>
            </a:pPr>
            <a:endParaRPr lang="it-IT" sz="1800" b="1" dirty="0">
              <a:solidFill>
                <a:srgbClr val="1B0FB1"/>
              </a:solidFill>
            </a:endParaRPr>
          </a:p>
        </p:txBody>
      </p:sp>
      <p:sp>
        <p:nvSpPr>
          <p:cNvPr id="4" name="Date Placeholder 3">
            <a:extLst>
              <a:ext uri="{FF2B5EF4-FFF2-40B4-BE49-F238E27FC236}">
                <a16:creationId xmlns:a16="http://schemas.microsoft.com/office/drawing/2014/main" id="{D3CBD078-FADA-49C5-AD7D-220308206448}"/>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D24D7815-155F-4DBD-94AB-BD03F4E11F1F}"/>
              </a:ext>
            </a:extLst>
          </p:cNvPr>
          <p:cNvSpPr>
            <a:spLocks noGrp="1"/>
          </p:cNvSpPr>
          <p:nvPr>
            <p:ph type="ftr" sz="quarter" idx="11"/>
          </p:nvPr>
        </p:nvSpPr>
        <p:spPr>
          <a:xfrm>
            <a:off x="3028950" y="6356351"/>
            <a:ext cx="3807948"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DDFED5FB-0E4C-4C9C-B126-7492244C00B7}"/>
              </a:ext>
            </a:extLst>
          </p:cNvPr>
          <p:cNvSpPr>
            <a:spLocks noGrp="1"/>
          </p:cNvSpPr>
          <p:nvPr>
            <p:ph type="sldNum" sz="quarter" idx="12"/>
          </p:nvPr>
        </p:nvSpPr>
        <p:spPr/>
        <p:txBody>
          <a:bodyPr/>
          <a:lstStyle/>
          <a:p>
            <a:fld id="{B8AAB83D-125C-4889-B297-910E9B9071AC}" type="slidenum">
              <a:rPr lang="it-IT" smtClean="0"/>
              <a:t>20</a:t>
            </a:fld>
            <a:endParaRPr lang="it-IT"/>
          </a:p>
        </p:txBody>
      </p:sp>
    </p:spTree>
    <p:extLst>
      <p:ext uri="{BB962C8B-B14F-4D97-AF65-F5344CB8AC3E}">
        <p14:creationId xmlns:p14="http://schemas.microsoft.com/office/powerpoint/2010/main" val="1626056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570</a:t>
            </a:r>
            <a:r>
              <a:rPr lang="it-IT" sz="2800" dirty="0">
                <a:solidFill>
                  <a:srgbClr val="FF0000"/>
                </a:solidFill>
              </a:rPr>
              <a:t> </a:t>
            </a:r>
            <a:r>
              <a:rPr lang="it-IT" sz="2800" dirty="0"/>
              <a:t>c.p. – Violazione degli obblighi di assistenza familiare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ctr">
              <a:buNone/>
            </a:pPr>
            <a:r>
              <a:rPr lang="it-IT" u="sng" dirty="0"/>
              <a:t>Prospettive di riforma</a:t>
            </a:r>
          </a:p>
          <a:p>
            <a:pPr algn="just">
              <a:spcBef>
                <a:spcPts val="0"/>
              </a:spcBef>
            </a:pPr>
            <a:r>
              <a:rPr lang="it-IT" sz="1800" dirty="0">
                <a:solidFill>
                  <a:srgbClr val="000000"/>
                </a:solidFill>
                <a:latin typeface="Bitstream Vera Sans"/>
              </a:rPr>
              <a:t>Commissione Pagliaro (1988), incaricata di elaborare lo Schema di delega legislativa per l’emanazione di un nuovo codice penale</a:t>
            </a:r>
          </a:p>
          <a:p>
            <a:pPr algn="just">
              <a:spcBef>
                <a:spcPts val="0"/>
              </a:spcBef>
            </a:pPr>
            <a:endParaRPr lang="it-IT" sz="1800" dirty="0">
              <a:solidFill>
                <a:srgbClr val="000000"/>
              </a:solidFill>
              <a:latin typeface="Bitstream Vera Sans"/>
            </a:endParaRPr>
          </a:p>
          <a:p>
            <a:pPr algn="just">
              <a:spcBef>
                <a:spcPts val="0"/>
              </a:spcBef>
            </a:pPr>
            <a:r>
              <a:rPr lang="it-IT" sz="1800" b="1" dirty="0">
                <a:solidFill>
                  <a:srgbClr val="000000"/>
                </a:solidFill>
                <a:latin typeface="Bitstream Vera Sans"/>
              </a:rPr>
              <a:t>Art. 90</a:t>
            </a:r>
            <a:r>
              <a:rPr lang="it-IT" sz="1800" dirty="0">
                <a:solidFill>
                  <a:srgbClr val="000000"/>
                </a:solidFill>
                <a:latin typeface="Bitstream Vera Sans"/>
              </a:rPr>
              <a:t> dello schema di delega: </a:t>
            </a:r>
            <a:r>
              <a:rPr lang="it-IT" sz="1800" i="1" dirty="0">
                <a:solidFill>
                  <a:srgbClr val="000000"/>
                </a:solidFill>
                <a:latin typeface="Bitstream Vera Sans"/>
              </a:rPr>
              <a:t>perderebbero ogni riferimento a condotte dal contenuto vago e decisamente moraleggiante</a:t>
            </a:r>
            <a:r>
              <a:rPr lang="it-IT" sz="1800" dirty="0">
                <a:solidFill>
                  <a:srgbClr val="000000"/>
                </a:solidFill>
                <a:latin typeface="Bitstream Vera Sans"/>
              </a:rPr>
              <a:t>,  con previsione di condotte, riferibili oltre che al genitore anche a tutti coloro che fossero investiti di autorità o vigilanza sopra un minore, consistenti nella violazione di obblighi di assistenza connotati da una </a:t>
            </a:r>
            <a:r>
              <a:rPr lang="it-IT" sz="1800" b="1" dirty="0">
                <a:solidFill>
                  <a:srgbClr val="000000"/>
                </a:solidFill>
                <a:latin typeface="Bitstream Vera Sans"/>
              </a:rPr>
              <a:t>marcata significazione di tipo materiale</a:t>
            </a:r>
            <a:r>
              <a:rPr lang="it-IT" sz="1800" dirty="0">
                <a:solidFill>
                  <a:srgbClr val="000000"/>
                </a:solidFill>
                <a:latin typeface="Bitstream Vera Sans"/>
              </a:rPr>
              <a:t>: </a:t>
            </a:r>
          </a:p>
          <a:p>
            <a:pPr lvl="1" algn="just">
              <a:spcBef>
                <a:spcPts val="0"/>
              </a:spcBef>
            </a:pPr>
            <a:r>
              <a:rPr lang="it-IT" sz="1800" dirty="0">
                <a:solidFill>
                  <a:srgbClr val="000000"/>
                </a:solidFill>
                <a:latin typeface="Bitstream Vera Sans"/>
              </a:rPr>
              <a:t>violazione degli obblighi di assistenza economica verso i familiari ed il coniuge separato o divorziato; </a:t>
            </a:r>
          </a:p>
          <a:p>
            <a:pPr lvl="1" algn="just">
              <a:spcBef>
                <a:spcPts val="0"/>
              </a:spcBef>
            </a:pPr>
            <a:r>
              <a:rPr lang="it-IT" sz="1800" dirty="0">
                <a:solidFill>
                  <a:srgbClr val="000000"/>
                </a:solidFill>
                <a:latin typeface="Bitstream Vera Sans"/>
              </a:rPr>
              <a:t>violazione degli obblighi di assistenza fisica ai discendenti, agli ascendenti o al coniuge non separato, in stato di bisogno per malattia, per età o per infermità fisica;</a:t>
            </a:r>
          </a:p>
          <a:p>
            <a:pPr lvl="1" algn="just">
              <a:spcBef>
                <a:spcPts val="0"/>
              </a:spcBef>
            </a:pPr>
            <a:r>
              <a:rPr lang="it-IT" sz="1800" dirty="0">
                <a:solidFill>
                  <a:srgbClr val="000000"/>
                </a:solidFill>
                <a:latin typeface="Bitstream Vera Sans"/>
              </a:rPr>
              <a:t>violazione degli obblighi di istruzione obbligatoria nei confronti dei minori.</a:t>
            </a:r>
            <a:endParaRPr lang="it-IT" sz="1800" b="1" dirty="0">
              <a:solidFill>
                <a:srgbClr val="1B0FB1"/>
              </a:solidFill>
            </a:endParaRPr>
          </a:p>
        </p:txBody>
      </p:sp>
      <p:sp>
        <p:nvSpPr>
          <p:cNvPr id="4" name="Date Placeholder 3">
            <a:extLst>
              <a:ext uri="{FF2B5EF4-FFF2-40B4-BE49-F238E27FC236}">
                <a16:creationId xmlns:a16="http://schemas.microsoft.com/office/drawing/2014/main" id="{E0976E03-D73A-43B0-A976-6ED70D41D70D}"/>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52897C7C-79CC-49C4-8D23-CE19641B32AE}"/>
              </a:ext>
            </a:extLst>
          </p:cNvPr>
          <p:cNvSpPr>
            <a:spLocks noGrp="1"/>
          </p:cNvSpPr>
          <p:nvPr>
            <p:ph type="ftr" sz="quarter" idx="11"/>
          </p:nvPr>
        </p:nvSpPr>
        <p:spPr>
          <a:xfrm>
            <a:off x="3028950" y="6356351"/>
            <a:ext cx="4117438" cy="365125"/>
          </a:xfrm>
        </p:spPr>
        <p:txBody>
          <a:bodyPr/>
          <a:lstStyle/>
          <a:p>
            <a:r>
              <a:rPr lang="it-IT"/>
              <a:t>Studio Legale Avv. Eva Vigato - www.avvocatoevavigato.it</a:t>
            </a:r>
          </a:p>
        </p:txBody>
      </p:sp>
      <p:sp>
        <p:nvSpPr>
          <p:cNvPr id="6" name="Slide Number Placeholder 5">
            <a:extLst>
              <a:ext uri="{FF2B5EF4-FFF2-40B4-BE49-F238E27FC236}">
                <a16:creationId xmlns:a16="http://schemas.microsoft.com/office/drawing/2014/main" id="{28C668AB-9689-42CC-B9B0-28502377E44C}"/>
              </a:ext>
            </a:extLst>
          </p:cNvPr>
          <p:cNvSpPr>
            <a:spLocks noGrp="1"/>
          </p:cNvSpPr>
          <p:nvPr>
            <p:ph type="sldNum" sz="quarter" idx="12"/>
          </p:nvPr>
        </p:nvSpPr>
        <p:spPr/>
        <p:txBody>
          <a:bodyPr/>
          <a:lstStyle/>
          <a:p>
            <a:fld id="{B8AAB83D-125C-4889-B297-910E9B9071AC}" type="slidenum">
              <a:rPr lang="it-IT" smtClean="0"/>
              <a:t>21</a:t>
            </a:fld>
            <a:endParaRPr lang="it-IT"/>
          </a:p>
        </p:txBody>
      </p:sp>
    </p:spTree>
    <p:extLst>
      <p:ext uri="{BB962C8B-B14F-4D97-AF65-F5344CB8AC3E}">
        <p14:creationId xmlns:p14="http://schemas.microsoft.com/office/powerpoint/2010/main" val="1650804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281354" y="712269"/>
            <a:ext cx="3010486" cy="5502264"/>
          </a:xfrm>
        </p:spPr>
        <p:txBody>
          <a:bodyPr>
            <a:normAutofit/>
          </a:bodyPr>
          <a:lstStyle/>
          <a:p>
            <a:r>
              <a:rPr lang="it-IT" dirty="0">
                <a:solidFill>
                  <a:srgbClr val="FFFFFF"/>
                </a:solidFill>
              </a:rPr>
              <a:t>Art. 571 c.p.  </a:t>
            </a:r>
            <a:r>
              <a:rPr lang="it-IT" sz="3600" dirty="0">
                <a:solidFill>
                  <a:srgbClr val="FFFFFF"/>
                </a:solidFill>
              </a:rPr>
              <a:t>Abuso dei mezzi di correzione o di disciplina</a:t>
            </a:r>
          </a:p>
        </p:txBody>
      </p:sp>
      <p:graphicFrame>
        <p:nvGraphicFramePr>
          <p:cNvPr id="6" name="Segnaposto contenuto 2"/>
          <p:cNvGraphicFramePr>
            <a:graphicFrameLocks noGrp="1"/>
          </p:cNvGraphicFramePr>
          <p:nvPr>
            <p:ph idx="1"/>
            <p:extLst>
              <p:ext uri="{D42A27DB-BD31-4B8C-83A1-F6EECF244321}">
                <p14:modId xmlns:p14="http://schemas.microsoft.com/office/powerpoint/2010/main" val="3693892258"/>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4AA96477-9D6B-4DCD-871F-23574F65A0DA}"/>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7C9136A2-9953-46D2-83F3-978306AC44E3}"/>
              </a:ext>
            </a:extLst>
          </p:cNvPr>
          <p:cNvSpPr>
            <a:spLocks noGrp="1"/>
          </p:cNvSpPr>
          <p:nvPr>
            <p:ph type="ftr" sz="quarter" idx="11"/>
          </p:nvPr>
        </p:nvSpPr>
        <p:spPr>
          <a:xfrm>
            <a:off x="3314700" y="6356351"/>
            <a:ext cx="4244047"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050721E5-9199-4485-A286-3A6A7236FBFF}"/>
              </a:ext>
            </a:extLst>
          </p:cNvPr>
          <p:cNvSpPr>
            <a:spLocks noGrp="1"/>
          </p:cNvSpPr>
          <p:nvPr>
            <p:ph type="sldNum" sz="quarter" idx="12"/>
          </p:nvPr>
        </p:nvSpPr>
        <p:spPr/>
        <p:txBody>
          <a:bodyPr/>
          <a:lstStyle/>
          <a:p>
            <a:fld id="{B8AAB83D-125C-4889-B297-910E9B9071AC}" type="slidenum">
              <a:rPr lang="it-IT" smtClean="0"/>
              <a:t>22</a:t>
            </a:fld>
            <a:endParaRPr lang="it-IT"/>
          </a:p>
        </p:txBody>
      </p:sp>
    </p:spTree>
    <p:extLst>
      <p:ext uri="{BB962C8B-B14F-4D97-AF65-F5344CB8AC3E}">
        <p14:creationId xmlns:p14="http://schemas.microsoft.com/office/powerpoint/2010/main" val="3728214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571</a:t>
            </a:r>
            <a:r>
              <a:rPr lang="it-IT" sz="2800" dirty="0"/>
              <a:t> c.p. – Abuso dei mezzi di correzione o di disciplina </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47500" lnSpcReduction="20000"/>
          </a:bodyPr>
          <a:lstStyle/>
          <a:p>
            <a:pPr marL="0" indent="0" algn="ctr">
              <a:buNone/>
            </a:pPr>
            <a:r>
              <a:rPr lang="it-IT" sz="6700" u="sng" dirty="0"/>
              <a:t>Casistica</a:t>
            </a:r>
            <a:endParaRPr lang="it-IT" sz="6700" dirty="0"/>
          </a:p>
          <a:p>
            <a:pPr algn="just"/>
            <a:r>
              <a:rPr lang="it-IT" sz="3300" i="1" dirty="0"/>
              <a:t>Integra il reato di abuso di mezzi di correzione o di disciplina il comportamento dell'</a:t>
            </a:r>
            <a:r>
              <a:rPr lang="it-IT" sz="3300" b="1" i="1" dirty="0"/>
              <a:t>insegnante</a:t>
            </a:r>
            <a:r>
              <a:rPr lang="it-IT" sz="3300" i="1" dirty="0"/>
              <a:t> che svaluti, denigri o violenti psicologicamente un alunno causandogli pericoli per la salute, atteso che, in ambito scolastico, il potere educativo o disciplinare deve sempre essere esercitato con mezzi consentiti e proporzionati alla gravità del comportamento deviante del minore, senza superare i limiti previsti dall'ordinamento o consistere in comportamenti afflittivi dell'altrui personalità (</a:t>
            </a:r>
            <a:r>
              <a:rPr lang="it-IT" sz="3300" u="sng" dirty="0">
                <a:solidFill>
                  <a:srgbClr val="00B050"/>
                </a:solidFill>
                <a:hlinkClick r:id="rId2"/>
              </a:rPr>
              <a:t>Cass. V, n. 47543/2015</a:t>
            </a:r>
            <a:r>
              <a:rPr lang="it-IT" sz="3300" i="1" dirty="0"/>
              <a:t>). </a:t>
            </a:r>
          </a:p>
          <a:p>
            <a:pPr algn="just"/>
            <a:r>
              <a:rPr lang="it-IT" sz="3300" i="1" dirty="0"/>
              <a:t>Non integrano il delitto di cui all'</a:t>
            </a:r>
            <a:r>
              <a:rPr lang="it-IT" sz="3300" i="1" u="sng" dirty="0">
                <a:hlinkClick r:id="rId3"/>
              </a:rPr>
              <a:t>art. 571</a:t>
            </a:r>
            <a:r>
              <a:rPr lang="it-IT" sz="3300" i="1" dirty="0"/>
              <a:t> le condotte di un insegnante di </a:t>
            </a:r>
            <a:r>
              <a:rPr lang="it-IT" sz="3300" b="1" i="1" dirty="0"/>
              <a:t>asilo nido</a:t>
            </a:r>
            <a:r>
              <a:rPr lang="it-IT" sz="3300" i="1" dirty="0"/>
              <a:t> non violente e tipicamente affettuose, non potendo esse essere interpretate, per la loro connotazione di piccolo eccesso o mancanza di misura nella relazione tra l'educatore e il minore, come abuso in ambito scolare (la S.C. ha escluso la sussistenza del delitto in presenza di comportamenti di un insegnante di asilo nido consisti in baci sulle labbra ed abbracci molto intensi ai bambini, </a:t>
            </a:r>
            <a:r>
              <a:rPr lang="it-IT" sz="3300" u="sng" dirty="0">
                <a:solidFill>
                  <a:srgbClr val="00B050"/>
                </a:solidFill>
                <a:hlinkClick r:id="rId4"/>
              </a:rPr>
              <a:t>Cass. VI, n. 11795/2013</a:t>
            </a:r>
            <a:r>
              <a:rPr lang="it-IT" sz="3300" i="1" dirty="0"/>
              <a:t>). </a:t>
            </a:r>
          </a:p>
          <a:p>
            <a:pPr algn="just"/>
            <a:r>
              <a:rPr lang="it-IT" sz="3300" i="1" dirty="0"/>
              <a:t>Non integra la condotta di abuso di mezzi di correzione, ma quella di maltrattamenti (</a:t>
            </a:r>
            <a:r>
              <a:rPr lang="it-IT" sz="3300" i="1" u="sng" dirty="0">
                <a:hlinkClick r:id="rId5"/>
              </a:rPr>
              <a:t>art. 572</a:t>
            </a:r>
            <a:r>
              <a:rPr lang="it-IT" sz="3300" i="1" dirty="0"/>
              <a:t>) la condotta del </a:t>
            </a:r>
            <a:r>
              <a:rPr lang="it-IT" sz="3300" b="1" i="1" dirty="0"/>
              <a:t>datore di lavoro</a:t>
            </a:r>
            <a:r>
              <a:rPr lang="it-IT" sz="3300" i="1" dirty="0"/>
              <a:t> e dei suoi preposti, che nell'ambito del rapporto di lavoro subordinato abbiano posto in essere atti volontari idonei a produrre uno stato di abituale sofferenza fisica e morale dei subordinati, quanto la finalità perseguita dagli agenti non sia la loro punizione per episodi censurabili, ma lo sfruttamento degli stessi per motivi di lucro (</a:t>
            </a:r>
            <a:r>
              <a:rPr lang="it-IT" sz="3300" u="sng" dirty="0">
                <a:solidFill>
                  <a:srgbClr val="00B050"/>
                </a:solidFill>
                <a:hlinkClick r:id="rId6"/>
              </a:rPr>
              <a:t>Cass. VI, n. 10090/2001</a:t>
            </a:r>
            <a:r>
              <a:rPr lang="it-IT" sz="3300" u="sng" dirty="0">
                <a:solidFill>
                  <a:srgbClr val="00B050"/>
                </a:solidFill>
              </a:rPr>
              <a:t> </a:t>
            </a:r>
            <a:r>
              <a:rPr lang="it-IT" sz="3300" i="1" dirty="0"/>
              <a:t>).</a:t>
            </a:r>
            <a:endParaRPr lang="it-IT" sz="3300" i="1" u="sng" dirty="0">
              <a:solidFill>
                <a:srgbClr val="1B0FB1"/>
              </a:solidFill>
            </a:endParaRPr>
          </a:p>
        </p:txBody>
      </p:sp>
      <p:sp>
        <p:nvSpPr>
          <p:cNvPr id="4" name="Date Placeholder 3">
            <a:extLst>
              <a:ext uri="{FF2B5EF4-FFF2-40B4-BE49-F238E27FC236}">
                <a16:creationId xmlns:a16="http://schemas.microsoft.com/office/drawing/2014/main" id="{E498C056-1A8A-496E-84B2-BBD326BF043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C596AAF7-C44E-4165-BCF0-E92C9C8CE673}"/>
              </a:ext>
            </a:extLst>
          </p:cNvPr>
          <p:cNvSpPr>
            <a:spLocks noGrp="1"/>
          </p:cNvSpPr>
          <p:nvPr>
            <p:ph type="ftr" sz="quarter" idx="11"/>
          </p:nvPr>
        </p:nvSpPr>
        <p:spPr>
          <a:xfrm>
            <a:off x="3028949" y="6356351"/>
            <a:ext cx="370947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A62BD092-9967-4D34-BCEF-088CCA62F078}"/>
              </a:ext>
            </a:extLst>
          </p:cNvPr>
          <p:cNvSpPr>
            <a:spLocks noGrp="1"/>
          </p:cNvSpPr>
          <p:nvPr>
            <p:ph type="sldNum" sz="quarter" idx="12"/>
          </p:nvPr>
        </p:nvSpPr>
        <p:spPr/>
        <p:txBody>
          <a:bodyPr/>
          <a:lstStyle/>
          <a:p>
            <a:fld id="{B8AAB83D-125C-4889-B297-910E9B9071AC}" type="slidenum">
              <a:rPr lang="it-IT" smtClean="0"/>
              <a:t>23</a:t>
            </a:fld>
            <a:endParaRPr lang="it-IT"/>
          </a:p>
        </p:txBody>
      </p:sp>
    </p:spTree>
    <p:extLst>
      <p:ext uri="{BB962C8B-B14F-4D97-AF65-F5344CB8AC3E}">
        <p14:creationId xmlns:p14="http://schemas.microsoft.com/office/powerpoint/2010/main" val="447967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571</a:t>
            </a:r>
            <a:r>
              <a:rPr lang="it-IT" sz="2800" dirty="0"/>
              <a:t> c.p. – Abuso dei mezzi di correzione o di disciplina </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ctr">
              <a:buNone/>
            </a:pPr>
            <a:r>
              <a:rPr lang="it-IT" u="sng" dirty="0"/>
              <a:t>Confronto con reato ex art. </a:t>
            </a:r>
            <a:r>
              <a:rPr lang="it-IT" u="sng" dirty="0">
                <a:solidFill>
                  <a:srgbClr val="FF0000"/>
                </a:solidFill>
              </a:rPr>
              <a:t>572</a:t>
            </a:r>
            <a:r>
              <a:rPr lang="it-IT" u="sng" dirty="0"/>
              <a:t> c.p.</a:t>
            </a:r>
          </a:p>
          <a:p>
            <a:pPr marL="0" indent="0" algn="ctr">
              <a:buNone/>
            </a:pPr>
            <a:endParaRPr lang="it-IT" sz="1400" dirty="0"/>
          </a:p>
          <a:p>
            <a:pPr marL="0" indent="0" algn="just">
              <a:buNone/>
            </a:pPr>
            <a:r>
              <a:rPr lang="it-IT" sz="2400" i="1" dirty="0"/>
              <a:t>«l’eccesso di mezzi di correzione violenti concretizza il reato di maltrattamenti in famiglia e non rientra nella fattispecie di cui all’art. 571 c.p. neppure ove sostenuto da animus corrigendi, poiché l’intenzione soggettiva non è idonea a far rientrare nella fattispecie meo grave una condotta oggettiva di abituali maltrattamenti, consistenti, come nel caso di specie, in continue umiliazioni, rimproveri anche per futili motivi, offese e minacce, violenze fisiche» </a:t>
            </a:r>
            <a:r>
              <a:rPr lang="it-IT" sz="2400" dirty="0"/>
              <a:t>(</a:t>
            </a:r>
            <a:r>
              <a:rPr lang="it-IT" sz="2400" dirty="0">
                <a:solidFill>
                  <a:srgbClr val="00B050"/>
                </a:solidFill>
              </a:rPr>
              <a:t>C., Sez. VI, 30.06.2015, n. 30436</a:t>
            </a:r>
            <a:r>
              <a:rPr lang="it-IT" sz="2400" dirty="0"/>
              <a:t>)</a:t>
            </a:r>
            <a:endParaRPr lang="it-IT" sz="2400" i="1" u="sng" dirty="0">
              <a:solidFill>
                <a:srgbClr val="1B0FB1"/>
              </a:solidFill>
            </a:endParaRPr>
          </a:p>
        </p:txBody>
      </p:sp>
      <p:sp>
        <p:nvSpPr>
          <p:cNvPr id="4" name="Date Placeholder 3">
            <a:extLst>
              <a:ext uri="{FF2B5EF4-FFF2-40B4-BE49-F238E27FC236}">
                <a16:creationId xmlns:a16="http://schemas.microsoft.com/office/drawing/2014/main" id="{BF6E008A-8DF9-45D0-855D-300241CC8922}"/>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4E11D006-2C12-4AFE-9ACF-31DD50D9A4BD}"/>
              </a:ext>
            </a:extLst>
          </p:cNvPr>
          <p:cNvSpPr>
            <a:spLocks noGrp="1"/>
          </p:cNvSpPr>
          <p:nvPr>
            <p:ph type="ftr" sz="quarter" idx="11"/>
          </p:nvPr>
        </p:nvSpPr>
        <p:spPr>
          <a:xfrm>
            <a:off x="3028949" y="6356351"/>
            <a:ext cx="370947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D3641D9-76D8-473A-9007-A4FDB38F977D}"/>
              </a:ext>
            </a:extLst>
          </p:cNvPr>
          <p:cNvSpPr>
            <a:spLocks noGrp="1"/>
          </p:cNvSpPr>
          <p:nvPr>
            <p:ph type="sldNum" sz="quarter" idx="12"/>
          </p:nvPr>
        </p:nvSpPr>
        <p:spPr/>
        <p:txBody>
          <a:bodyPr/>
          <a:lstStyle/>
          <a:p>
            <a:fld id="{B8AAB83D-125C-4889-B297-910E9B9071AC}" type="slidenum">
              <a:rPr lang="it-IT" smtClean="0"/>
              <a:t>24</a:t>
            </a:fld>
            <a:endParaRPr lang="it-IT"/>
          </a:p>
        </p:txBody>
      </p:sp>
    </p:spTree>
    <p:extLst>
      <p:ext uri="{BB962C8B-B14F-4D97-AF65-F5344CB8AC3E}">
        <p14:creationId xmlns:p14="http://schemas.microsoft.com/office/powerpoint/2010/main" val="4004610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571</a:t>
            </a:r>
            <a:r>
              <a:rPr lang="it-IT" sz="2800" dirty="0"/>
              <a:t> c.p. – Abuso dei mezzi di correzione o di disciplina </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92500" lnSpcReduction="20000"/>
          </a:bodyPr>
          <a:lstStyle/>
          <a:p>
            <a:pPr marL="0" indent="0" algn="ctr">
              <a:buNone/>
            </a:pPr>
            <a:r>
              <a:rPr lang="it-IT" sz="4000" u="sng" dirty="0"/>
              <a:t>Prospettive di riforma</a:t>
            </a:r>
            <a:endParaRPr lang="it-IT" sz="4000" dirty="0"/>
          </a:p>
          <a:p>
            <a:pPr algn="just"/>
            <a:r>
              <a:rPr lang="it-IT" dirty="0">
                <a:latin typeface="Bitstream Vera Sans"/>
              </a:rPr>
              <a:t>disposizione, ritenuta dai più anacronistica, ridimensionata dalla stessa giurisprudenza;</a:t>
            </a:r>
          </a:p>
          <a:p>
            <a:pPr algn="just"/>
            <a:r>
              <a:rPr lang="it-IT" b="1" dirty="0">
                <a:latin typeface="Bitstream Vera Sans"/>
              </a:rPr>
              <a:t>Il Progetto Pagliaro</a:t>
            </a:r>
            <a:r>
              <a:rPr lang="it-IT" dirty="0">
                <a:latin typeface="Bitstream Vera Sans"/>
              </a:rPr>
              <a:t> di Riforma del codice penale (1988), che nel capo II, intitolato "Dei reati contro la solidarietà familiare", in cui trovano collocazione alcuni dei reati oggi compresi nel capo IV "Dei delitti contro l'assistenza familiare" quali la sottrazione consensuale di minorenni, sottrazione di persona incapace, nonché alcune violazioni degli obblighi di assistenza familiare, </a:t>
            </a:r>
            <a:r>
              <a:rPr lang="it-IT" b="1" dirty="0">
                <a:latin typeface="Bitstream Vera Sans"/>
              </a:rPr>
              <a:t>non contiene alcuna norma comprensiva di quelle che sono oggi le condotte sanzionate con il reato di abuso di mezzi di correzione o disciplina</a:t>
            </a:r>
            <a:r>
              <a:rPr lang="it-IT" dirty="0">
                <a:latin typeface="Bitstream Vera Sans"/>
              </a:rPr>
              <a:t>. </a:t>
            </a:r>
            <a:endParaRPr lang="it-IT" u="sng" dirty="0">
              <a:solidFill>
                <a:srgbClr val="1B0FB1"/>
              </a:solidFill>
              <a:latin typeface="Bitstream Vera Sans"/>
            </a:endParaRPr>
          </a:p>
        </p:txBody>
      </p:sp>
      <p:sp>
        <p:nvSpPr>
          <p:cNvPr id="4" name="Date Placeholder 3">
            <a:extLst>
              <a:ext uri="{FF2B5EF4-FFF2-40B4-BE49-F238E27FC236}">
                <a16:creationId xmlns:a16="http://schemas.microsoft.com/office/drawing/2014/main" id="{8DF3AA61-2995-44F1-8435-EA4B9BD5052A}"/>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2E7440A0-1366-4B74-B9D2-586BD3203939}"/>
              </a:ext>
            </a:extLst>
          </p:cNvPr>
          <p:cNvSpPr>
            <a:spLocks noGrp="1"/>
          </p:cNvSpPr>
          <p:nvPr>
            <p:ph type="ftr" sz="quarter" idx="11"/>
          </p:nvPr>
        </p:nvSpPr>
        <p:spPr>
          <a:xfrm>
            <a:off x="3028949" y="6356351"/>
            <a:ext cx="420184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68BFDC23-B1BE-4AE2-B2A4-E3C3FDB78821}"/>
              </a:ext>
            </a:extLst>
          </p:cNvPr>
          <p:cNvSpPr>
            <a:spLocks noGrp="1"/>
          </p:cNvSpPr>
          <p:nvPr>
            <p:ph type="sldNum" sz="quarter" idx="12"/>
          </p:nvPr>
        </p:nvSpPr>
        <p:spPr/>
        <p:txBody>
          <a:bodyPr/>
          <a:lstStyle/>
          <a:p>
            <a:fld id="{B8AAB83D-125C-4889-B297-910E9B9071AC}" type="slidenum">
              <a:rPr lang="it-IT" smtClean="0"/>
              <a:t>25</a:t>
            </a:fld>
            <a:endParaRPr lang="it-IT"/>
          </a:p>
        </p:txBody>
      </p:sp>
    </p:spTree>
    <p:extLst>
      <p:ext uri="{BB962C8B-B14F-4D97-AF65-F5344CB8AC3E}">
        <p14:creationId xmlns:p14="http://schemas.microsoft.com/office/powerpoint/2010/main" val="3175005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281354" y="712269"/>
            <a:ext cx="3010486" cy="5502264"/>
          </a:xfrm>
        </p:spPr>
        <p:txBody>
          <a:bodyPr>
            <a:normAutofit/>
          </a:bodyPr>
          <a:lstStyle/>
          <a:p>
            <a:r>
              <a:rPr lang="it-IT" dirty="0">
                <a:solidFill>
                  <a:srgbClr val="FFFFFF"/>
                </a:solidFill>
              </a:rPr>
              <a:t>Art. 572 c.p.  </a:t>
            </a:r>
            <a:r>
              <a:rPr lang="it-IT" sz="3600" dirty="0">
                <a:solidFill>
                  <a:srgbClr val="FFFFFF"/>
                </a:solidFill>
              </a:rPr>
              <a:t>Maltrattamenti contro familiari e conviventi</a:t>
            </a:r>
          </a:p>
        </p:txBody>
      </p:sp>
      <p:graphicFrame>
        <p:nvGraphicFramePr>
          <p:cNvPr id="6" name="Segnaposto contenuto 2"/>
          <p:cNvGraphicFramePr>
            <a:graphicFrameLocks noGrp="1"/>
          </p:cNvGraphicFramePr>
          <p:nvPr>
            <p:ph idx="1"/>
            <p:extLst>
              <p:ext uri="{D42A27DB-BD31-4B8C-83A1-F6EECF244321}">
                <p14:modId xmlns:p14="http://schemas.microsoft.com/office/powerpoint/2010/main" val="2812063141"/>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3853F271-910F-4A53-9461-2602819ED14A}"/>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5B70CEAD-74BF-472C-AA53-96DEE94FE0C0}"/>
              </a:ext>
            </a:extLst>
          </p:cNvPr>
          <p:cNvSpPr>
            <a:spLocks noGrp="1"/>
          </p:cNvSpPr>
          <p:nvPr>
            <p:ph type="ftr" sz="quarter" idx="11"/>
          </p:nvPr>
        </p:nvSpPr>
        <p:spPr>
          <a:xfrm>
            <a:off x="3314700" y="6380957"/>
            <a:ext cx="4244047"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6F2CCC68-7626-419C-84AE-51EA54B0B732}"/>
              </a:ext>
            </a:extLst>
          </p:cNvPr>
          <p:cNvSpPr>
            <a:spLocks noGrp="1"/>
          </p:cNvSpPr>
          <p:nvPr>
            <p:ph type="sldNum" sz="quarter" idx="12"/>
          </p:nvPr>
        </p:nvSpPr>
        <p:spPr/>
        <p:txBody>
          <a:bodyPr/>
          <a:lstStyle/>
          <a:p>
            <a:fld id="{B8AAB83D-125C-4889-B297-910E9B9071AC}" type="slidenum">
              <a:rPr lang="it-IT" smtClean="0"/>
              <a:t>26</a:t>
            </a:fld>
            <a:endParaRPr lang="it-IT"/>
          </a:p>
        </p:txBody>
      </p:sp>
    </p:spTree>
    <p:extLst>
      <p:ext uri="{BB962C8B-B14F-4D97-AF65-F5344CB8AC3E}">
        <p14:creationId xmlns:p14="http://schemas.microsoft.com/office/powerpoint/2010/main" val="4215992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Modifiche 1/4</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just">
              <a:buNone/>
            </a:pPr>
            <a:r>
              <a:rPr lang="it-IT" sz="2200" dirty="0">
                <a:solidFill>
                  <a:srgbClr val="000000"/>
                </a:solidFill>
                <a:latin typeface="Bitstream Vera Sans"/>
              </a:rPr>
              <a:t>L'</a:t>
            </a:r>
            <a:r>
              <a:rPr lang="it-IT" sz="2200" dirty="0">
                <a:solidFill>
                  <a:srgbClr val="0000FF"/>
                </a:solidFill>
                <a:latin typeface="Bitstream Vera Sans"/>
              </a:rPr>
              <a:t>art. 4, 1° co., lett. d, L. 1.10.2012, n. 172</a:t>
            </a:r>
            <a:r>
              <a:rPr lang="it-IT" sz="2200" dirty="0">
                <a:solidFill>
                  <a:srgbClr val="000000"/>
                </a:solidFill>
                <a:latin typeface="Bitstream Vera Sans"/>
              </a:rPr>
              <a:t> (entrata in vigore il 23.10.2012), che ha ratificato e dato esecuzione alla Convenzione del Consiglio d'Europa per la protezione dei minori contro lo sfruttamento e l'abuso sessuale, sottoscritta a </a:t>
            </a:r>
            <a:r>
              <a:rPr lang="it-IT" sz="2200" dirty="0">
                <a:solidFill>
                  <a:srgbClr val="1B0FB1"/>
                </a:solidFill>
                <a:latin typeface="Bitstream Vera Sans"/>
              </a:rPr>
              <a:t>Lanzarote</a:t>
            </a:r>
            <a:r>
              <a:rPr lang="it-IT" sz="2200" dirty="0">
                <a:solidFill>
                  <a:srgbClr val="000000"/>
                </a:solidFill>
                <a:latin typeface="Bitstream Vera Sans"/>
              </a:rPr>
              <a:t> il 25.10.2007, ha integralmente sostituito il testo dell'art. 572.</a:t>
            </a:r>
          </a:p>
          <a:p>
            <a:pPr algn="just"/>
            <a:r>
              <a:rPr lang="it-IT" sz="2200" dirty="0">
                <a:solidFill>
                  <a:srgbClr val="000000"/>
                </a:solidFill>
                <a:latin typeface="Bitstream Vera Sans"/>
              </a:rPr>
              <a:t>riconoscimento espresso della rilevanza della </a:t>
            </a:r>
            <a:r>
              <a:rPr lang="it-IT" sz="2200" b="1" dirty="0">
                <a:solidFill>
                  <a:srgbClr val="000000"/>
                </a:solidFill>
                <a:latin typeface="Bitstream Vera Sans"/>
              </a:rPr>
              <a:t>convivenza di fatto </a:t>
            </a:r>
            <a:r>
              <a:rPr lang="it-IT" sz="2200" dirty="0">
                <a:solidFill>
                  <a:srgbClr val="000000"/>
                </a:solidFill>
                <a:latin typeface="Bitstream Vera Sans"/>
              </a:rPr>
              <a:t>ai fini della configurabilità del reato;</a:t>
            </a:r>
          </a:p>
          <a:p>
            <a:pPr algn="just"/>
            <a:r>
              <a:rPr lang="it-IT" sz="2200" dirty="0">
                <a:solidFill>
                  <a:srgbClr val="000000"/>
                </a:solidFill>
                <a:latin typeface="Bitstream Vera Sans"/>
              </a:rPr>
              <a:t>Il fatto compiuto ai danni di un </a:t>
            </a:r>
            <a:r>
              <a:rPr lang="it-IT" sz="2200" b="1" dirty="0" err="1">
                <a:solidFill>
                  <a:srgbClr val="000000"/>
                </a:solidFill>
                <a:latin typeface="Bitstream Vera Sans"/>
              </a:rPr>
              <a:t>infraquattordicenne</a:t>
            </a:r>
            <a:r>
              <a:rPr lang="it-IT" sz="2200" dirty="0">
                <a:solidFill>
                  <a:srgbClr val="000000"/>
                </a:solidFill>
                <a:latin typeface="Bitstream Vera Sans"/>
              </a:rPr>
              <a:t> è ora contemplato come </a:t>
            </a:r>
            <a:r>
              <a:rPr lang="it-IT" sz="2200" b="1" dirty="0">
                <a:solidFill>
                  <a:srgbClr val="000000"/>
                </a:solidFill>
                <a:latin typeface="Bitstream Vera Sans"/>
              </a:rPr>
              <a:t>circostanza aggravante </a:t>
            </a:r>
            <a:r>
              <a:rPr lang="it-IT" sz="2200" dirty="0">
                <a:solidFill>
                  <a:srgbClr val="000000"/>
                </a:solidFill>
                <a:latin typeface="Bitstream Vera Sans"/>
              </a:rPr>
              <a:t>ad effetto comune nel </a:t>
            </a:r>
            <a:r>
              <a:rPr lang="it-IT" sz="2200" dirty="0">
                <a:solidFill>
                  <a:srgbClr val="1B0FB1"/>
                </a:solidFill>
                <a:latin typeface="Bitstream Vera Sans"/>
              </a:rPr>
              <a:t>2° co. dell'art. 572</a:t>
            </a:r>
          </a:p>
          <a:p>
            <a:pPr algn="just"/>
            <a:r>
              <a:rPr lang="it-IT" sz="2200" b="1" dirty="0">
                <a:latin typeface="Bitstream Vera Sans"/>
              </a:rPr>
              <a:t>Aumento</a:t>
            </a:r>
            <a:r>
              <a:rPr lang="it-IT" sz="2200" dirty="0">
                <a:latin typeface="Bitstream Vera Sans"/>
              </a:rPr>
              <a:t> delle pene e termini di prescrizione </a:t>
            </a:r>
            <a:r>
              <a:rPr lang="it-IT" sz="2200" b="1" dirty="0">
                <a:latin typeface="Bitstream Vera Sans"/>
              </a:rPr>
              <a:t>raddoppiati</a:t>
            </a:r>
          </a:p>
        </p:txBody>
      </p:sp>
      <p:sp>
        <p:nvSpPr>
          <p:cNvPr id="4" name="Date Placeholder 3">
            <a:extLst>
              <a:ext uri="{FF2B5EF4-FFF2-40B4-BE49-F238E27FC236}">
                <a16:creationId xmlns:a16="http://schemas.microsoft.com/office/drawing/2014/main" id="{AA2D6FE8-6C08-47FB-AB0A-8ECA7B40787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9ACE86D5-C779-45F5-8B46-CD62B3EAA99C}"/>
              </a:ext>
            </a:extLst>
          </p:cNvPr>
          <p:cNvSpPr>
            <a:spLocks noGrp="1"/>
          </p:cNvSpPr>
          <p:nvPr>
            <p:ph type="ftr" sz="quarter" idx="11"/>
          </p:nvPr>
        </p:nvSpPr>
        <p:spPr>
          <a:xfrm>
            <a:off x="3028950" y="6356351"/>
            <a:ext cx="3822016"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2EE0DF32-3C7D-4E8B-BE74-5144FF2B8253}"/>
              </a:ext>
            </a:extLst>
          </p:cNvPr>
          <p:cNvSpPr>
            <a:spLocks noGrp="1"/>
          </p:cNvSpPr>
          <p:nvPr>
            <p:ph type="sldNum" sz="quarter" idx="12"/>
          </p:nvPr>
        </p:nvSpPr>
        <p:spPr/>
        <p:txBody>
          <a:bodyPr/>
          <a:lstStyle/>
          <a:p>
            <a:fld id="{B8AAB83D-125C-4889-B297-910E9B9071AC}" type="slidenum">
              <a:rPr lang="it-IT" smtClean="0"/>
              <a:t>27</a:t>
            </a:fld>
            <a:endParaRPr lang="it-IT"/>
          </a:p>
        </p:txBody>
      </p:sp>
    </p:spTree>
    <p:extLst>
      <p:ext uri="{BB962C8B-B14F-4D97-AF65-F5344CB8AC3E}">
        <p14:creationId xmlns:p14="http://schemas.microsoft.com/office/powerpoint/2010/main" val="4285663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Modifiche 2/4</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just">
              <a:buNone/>
            </a:pPr>
            <a:r>
              <a:rPr lang="it-IT" sz="2400" dirty="0">
                <a:solidFill>
                  <a:srgbClr val="000000"/>
                </a:solidFill>
                <a:latin typeface="Bitstream Vera Sans"/>
              </a:rPr>
              <a:t>Il </a:t>
            </a:r>
            <a:r>
              <a:rPr lang="it-IT" sz="2400" dirty="0">
                <a:solidFill>
                  <a:srgbClr val="0000FF"/>
                </a:solidFill>
                <a:latin typeface="Bitstream Vera Sans"/>
              </a:rPr>
              <a:t>D.L. 14.8.2013, n. 93</a:t>
            </a:r>
            <a:r>
              <a:rPr lang="it-IT" sz="2400" dirty="0">
                <a:solidFill>
                  <a:srgbClr val="000000"/>
                </a:solidFill>
                <a:latin typeface="Bitstream Vera Sans"/>
              </a:rPr>
              <a:t>, convertito in </a:t>
            </a:r>
            <a:r>
              <a:rPr lang="it-IT" sz="2400" dirty="0">
                <a:solidFill>
                  <a:srgbClr val="0000FF"/>
                </a:solidFill>
                <a:latin typeface="Bitstream Vera Sans"/>
              </a:rPr>
              <a:t>L. 15.10.2013, n. 119</a:t>
            </a:r>
            <a:r>
              <a:rPr lang="it-IT" sz="2400" dirty="0">
                <a:solidFill>
                  <a:srgbClr val="000000"/>
                </a:solidFill>
                <a:latin typeface="Bitstream Vera Sans"/>
              </a:rPr>
              <a:t>, recante "Disposizioni urgenti in materia di sicurezza e per il contrasto della </a:t>
            </a:r>
            <a:r>
              <a:rPr lang="it-IT" sz="2400" b="1" dirty="0">
                <a:solidFill>
                  <a:srgbClr val="000000"/>
                </a:solidFill>
                <a:latin typeface="Bitstream Vera Sans"/>
              </a:rPr>
              <a:t>violenza di genere</a:t>
            </a:r>
            <a:r>
              <a:rPr lang="it-IT" sz="2400" dirty="0">
                <a:solidFill>
                  <a:srgbClr val="000000"/>
                </a:solidFill>
                <a:latin typeface="Bitstream Vera Sans"/>
              </a:rPr>
              <a:t>, nonché in tema di protezione civile e di commissariamento delle province", è ulteriormente intervenuto sulla disciplina del delitto di cui all'art. 572. </a:t>
            </a:r>
          </a:p>
          <a:p>
            <a:pPr algn="just"/>
            <a:r>
              <a:rPr lang="it-IT" sz="2400" b="1" dirty="0">
                <a:solidFill>
                  <a:srgbClr val="000000"/>
                </a:solidFill>
                <a:latin typeface="Bitstream Vera Sans"/>
              </a:rPr>
              <a:t>violenza commessa in ambito familiare e domestico</a:t>
            </a:r>
            <a:r>
              <a:rPr lang="it-IT" sz="2400" dirty="0">
                <a:solidFill>
                  <a:srgbClr val="000000"/>
                </a:solidFill>
                <a:latin typeface="Bitstream Vera Sans"/>
              </a:rPr>
              <a:t>.</a:t>
            </a:r>
          </a:p>
          <a:p>
            <a:pPr algn="just"/>
            <a:r>
              <a:rPr lang="it-IT" sz="2400" dirty="0">
                <a:solidFill>
                  <a:srgbClr val="000000"/>
                </a:solidFill>
                <a:latin typeface="Bitstream Vera Sans"/>
              </a:rPr>
              <a:t>ispirata dal contenuto della </a:t>
            </a:r>
            <a:r>
              <a:rPr lang="it-IT" sz="2400" dirty="0">
                <a:solidFill>
                  <a:srgbClr val="0000FF"/>
                </a:solidFill>
                <a:latin typeface="Bitstream Vera Sans"/>
              </a:rPr>
              <a:t>Convenzione di Istanbul sulla prevenzione e la lotta contro la violenza nei confronti delle donne e la violenza domestica</a:t>
            </a:r>
            <a:r>
              <a:rPr lang="it-IT" sz="2400" dirty="0">
                <a:solidFill>
                  <a:srgbClr val="000000"/>
                </a:solidFill>
                <a:latin typeface="Bitstream Vera Sans"/>
              </a:rPr>
              <a:t>, ratificata dall'Italia con </a:t>
            </a:r>
            <a:r>
              <a:rPr lang="it-IT" sz="2400" dirty="0">
                <a:solidFill>
                  <a:srgbClr val="0000FF"/>
                </a:solidFill>
                <a:latin typeface="Bitstream Vera Sans"/>
              </a:rPr>
              <a:t>L. 27.6.2013, n. 77</a:t>
            </a:r>
            <a:r>
              <a:rPr lang="it-IT" sz="2400" dirty="0">
                <a:solidFill>
                  <a:srgbClr val="000000"/>
                </a:solidFill>
                <a:latin typeface="Bitstream Vera Sans"/>
              </a:rPr>
              <a:t>, ma non ancora entrata in vigore per la mancata ratifica da parte di un numero sufficiente di Stati.</a:t>
            </a:r>
            <a:endParaRPr lang="it-IT" sz="2400" b="1" dirty="0">
              <a:latin typeface="Bitstream Vera Sans"/>
            </a:endParaRPr>
          </a:p>
        </p:txBody>
      </p:sp>
      <p:sp>
        <p:nvSpPr>
          <p:cNvPr id="4" name="Date Placeholder 3">
            <a:extLst>
              <a:ext uri="{FF2B5EF4-FFF2-40B4-BE49-F238E27FC236}">
                <a16:creationId xmlns:a16="http://schemas.microsoft.com/office/drawing/2014/main" id="{8C5ADCE1-7662-4F0E-B75D-20C63C87AEC0}"/>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5A787DF2-767C-4E89-A21B-973F9A65FCB1}"/>
              </a:ext>
            </a:extLst>
          </p:cNvPr>
          <p:cNvSpPr>
            <a:spLocks noGrp="1"/>
          </p:cNvSpPr>
          <p:nvPr>
            <p:ph type="ftr" sz="quarter" idx="11"/>
          </p:nvPr>
        </p:nvSpPr>
        <p:spPr>
          <a:xfrm>
            <a:off x="3028950" y="6356351"/>
            <a:ext cx="3807948"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A6491AD-FB72-45F1-B526-63337652848C}"/>
              </a:ext>
            </a:extLst>
          </p:cNvPr>
          <p:cNvSpPr>
            <a:spLocks noGrp="1"/>
          </p:cNvSpPr>
          <p:nvPr>
            <p:ph type="sldNum" sz="quarter" idx="12"/>
          </p:nvPr>
        </p:nvSpPr>
        <p:spPr/>
        <p:txBody>
          <a:bodyPr/>
          <a:lstStyle/>
          <a:p>
            <a:fld id="{B8AAB83D-125C-4889-B297-910E9B9071AC}" type="slidenum">
              <a:rPr lang="it-IT" smtClean="0"/>
              <a:t>28</a:t>
            </a:fld>
            <a:endParaRPr lang="it-IT"/>
          </a:p>
        </p:txBody>
      </p:sp>
    </p:spTree>
    <p:extLst>
      <p:ext uri="{BB962C8B-B14F-4D97-AF65-F5344CB8AC3E}">
        <p14:creationId xmlns:p14="http://schemas.microsoft.com/office/powerpoint/2010/main" val="521753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Modifiche 3/4</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marL="0" indent="0" algn="just">
              <a:buNone/>
            </a:pPr>
            <a:endParaRPr lang="it-IT" sz="2400" dirty="0">
              <a:solidFill>
                <a:srgbClr val="0000FF"/>
              </a:solidFill>
              <a:latin typeface="Bitstream Vera Sans"/>
            </a:endParaRPr>
          </a:p>
          <a:p>
            <a:pPr marL="0" indent="0" algn="just">
              <a:buNone/>
            </a:pPr>
            <a:r>
              <a:rPr lang="it-IT" sz="2400" dirty="0">
                <a:solidFill>
                  <a:srgbClr val="0000FF"/>
                </a:solidFill>
                <a:latin typeface="Bitstream Vera Sans"/>
              </a:rPr>
              <a:t>L. 15.10.2013, n. 119</a:t>
            </a:r>
            <a:r>
              <a:rPr lang="it-IT" sz="2400" dirty="0">
                <a:solidFill>
                  <a:srgbClr val="000000"/>
                </a:solidFill>
                <a:latin typeface="Bitstream Vera Sans"/>
              </a:rPr>
              <a:t> ha abrogato il 2° co. dell'art. 572, prevedendo però una nuova </a:t>
            </a:r>
            <a:r>
              <a:rPr lang="it-IT" sz="2400" b="1" dirty="0">
                <a:solidFill>
                  <a:srgbClr val="000000"/>
                </a:solidFill>
                <a:latin typeface="Bitstream Vera Sans"/>
              </a:rPr>
              <a:t>circostanza aggravante comune</a:t>
            </a:r>
            <a:r>
              <a:rPr lang="it-IT" sz="2400" dirty="0">
                <a:solidFill>
                  <a:srgbClr val="000000"/>
                </a:solidFill>
                <a:latin typeface="Bitstream Vera Sans"/>
              </a:rPr>
              <a:t> (</a:t>
            </a:r>
            <a:r>
              <a:rPr lang="it-IT" sz="2400" dirty="0">
                <a:solidFill>
                  <a:srgbClr val="FF0000"/>
                </a:solidFill>
                <a:latin typeface="Bitstream Vera Sans"/>
              </a:rPr>
              <a:t>art. 61, n. 11 </a:t>
            </a:r>
            <a:r>
              <a:rPr lang="it-IT" sz="2400" dirty="0" err="1">
                <a:solidFill>
                  <a:srgbClr val="FF0000"/>
                </a:solidFill>
                <a:latin typeface="Bitstream Vera Sans"/>
              </a:rPr>
              <a:t>quinquies</a:t>
            </a:r>
            <a:r>
              <a:rPr lang="it-IT" sz="2400" dirty="0">
                <a:solidFill>
                  <a:srgbClr val="000000"/>
                </a:solidFill>
                <a:latin typeface="Bitstream Vera Sans"/>
              </a:rPr>
              <a:t>) per il caso di commissione del delitto di maltrattamenti (nonché di un delitto non colposo contro la vita e l'incolumità individuale ovvero contro la libertà personale) </a:t>
            </a:r>
            <a:r>
              <a:rPr lang="it-IT" sz="2400" b="1" dirty="0">
                <a:solidFill>
                  <a:srgbClr val="000000"/>
                </a:solidFill>
                <a:latin typeface="Bitstream Vera Sans"/>
              </a:rPr>
              <a:t>in danno o in presenza di un minore degli anni diciotto (c.d.: violenza assistita) o in danno di una persona in stato di gravidanza</a:t>
            </a:r>
            <a:r>
              <a:rPr lang="it-IT" sz="2400" dirty="0">
                <a:solidFill>
                  <a:srgbClr val="000000"/>
                </a:solidFill>
                <a:latin typeface="Bitstream Vera Sans"/>
              </a:rPr>
              <a:t>.</a:t>
            </a:r>
            <a:endParaRPr lang="it-IT" sz="2400" b="1" dirty="0">
              <a:latin typeface="Bitstream Vera Sans"/>
            </a:endParaRPr>
          </a:p>
        </p:txBody>
      </p:sp>
      <p:sp>
        <p:nvSpPr>
          <p:cNvPr id="4" name="Date Placeholder 3">
            <a:extLst>
              <a:ext uri="{FF2B5EF4-FFF2-40B4-BE49-F238E27FC236}">
                <a16:creationId xmlns:a16="http://schemas.microsoft.com/office/drawing/2014/main" id="{DC8D1FE3-D889-4730-830C-942089F4FD25}"/>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FB2DCECF-E0B5-42CD-91A6-1E1F54E137FD}"/>
              </a:ext>
            </a:extLst>
          </p:cNvPr>
          <p:cNvSpPr>
            <a:spLocks noGrp="1"/>
          </p:cNvSpPr>
          <p:nvPr>
            <p:ph type="ftr" sz="quarter" idx="11"/>
          </p:nvPr>
        </p:nvSpPr>
        <p:spPr>
          <a:xfrm>
            <a:off x="3028949" y="6356351"/>
            <a:ext cx="370947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1B109424-29DB-4686-9DA6-C3F35F6D6BE5}"/>
              </a:ext>
            </a:extLst>
          </p:cNvPr>
          <p:cNvSpPr>
            <a:spLocks noGrp="1"/>
          </p:cNvSpPr>
          <p:nvPr>
            <p:ph type="sldNum" sz="quarter" idx="12"/>
          </p:nvPr>
        </p:nvSpPr>
        <p:spPr/>
        <p:txBody>
          <a:bodyPr/>
          <a:lstStyle/>
          <a:p>
            <a:fld id="{B8AAB83D-125C-4889-B297-910E9B9071AC}" type="slidenum">
              <a:rPr lang="it-IT" smtClean="0"/>
              <a:t>29</a:t>
            </a:fld>
            <a:endParaRPr lang="it-IT"/>
          </a:p>
        </p:txBody>
      </p:sp>
    </p:spTree>
    <p:extLst>
      <p:ext uri="{BB962C8B-B14F-4D97-AF65-F5344CB8AC3E}">
        <p14:creationId xmlns:p14="http://schemas.microsoft.com/office/powerpoint/2010/main" val="3352433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B5E66E-5A56-46AF-973A-5753FCFD90EC}"/>
              </a:ext>
            </a:extLst>
          </p:cNvPr>
          <p:cNvSpPr txBox="1">
            <a:spLocks noGrp="1"/>
          </p:cNvSpPr>
          <p:nvPr>
            <p:ph type="ctrTitle"/>
          </p:nvPr>
        </p:nvSpPr>
        <p:spPr/>
        <p:txBody>
          <a:bodyPr/>
          <a:lstStyle/>
          <a:p>
            <a:pPr lvl="0"/>
            <a:r>
              <a:rPr lang="it-IT"/>
              <a:t>DEI DELITTI CONTRO IL MATRIMONIO</a:t>
            </a:r>
          </a:p>
        </p:txBody>
      </p:sp>
      <p:sp>
        <p:nvSpPr>
          <p:cNvPr id="3" name="Sottotitolo 2">
            <a:extLst>
              <a:ext uri="{FF2B5EF4-FFF2-40B4-BE49-F238E27FC236}">
                <a16:creationId xmlns:a16="http://schemas.microsoft.com/office/drawing/2014/main" id="{2FC4F97E-492B-4134-97CA-A7399074E8B1}"/>
              </a:ext>
            </a:extLst>
          </p:cNvPr>
          <p:cNvSpPr txBox="1">
            <a:spLocks noGrp="1"/>
          </p:cNvSpPr>
          <p:nvPr>
            <p:ph type="subTitle" idx="1"/>
          </p:nvPr>
        </p:nvSpPr>
        <p:spPr>
          <a:xfrm>
            <a:off x="1147156" y="4279804"/>
            <a:ext cx="6858000" cy="1309255"/>
          </a:xfrm>
        </p:spPr>
        <p:txBody>
          <a:bodyPr>
            <a:normAutofit fontScale="77500" lnSpcReduction="20000"/>
          </a:bodyPr>
          <a:lstStyle/>
          <a:p>
            <a:pPr lvl="0" algn="l"/>
            <a:r>
              <a:rPr lang="it-IT" dirty="0"/>
              <a:t>556 – BIGAMIA</a:t>
            </a:r>
          </a:p>
          <a:p>
            <a:pPr lvl="0" algn="l"/>
            <a:r>
              <a:rPr lang="it-IT" dirty="0"/>
              <a:t>558- INDUZIONE AL MATRIMONIO TRAMITE INGANNO</a:t>
            </a:r>
          </a:p>
          <a:p>
            <a:pPr lvl="0" algn="l"/>
            <a:r>
              <a:rPr lang="it-IT" dirty="0"/>
              <a:t>(</a:t>
            </a:r>
            <a:r>
              <a:rPr lang="it-IT" i="1" dirty="0"/>
              <a:t>559 – ADULTERIO</a:t>
            </a:r>
            <a:r>
              <a:rPr lang="it-IT" dirty="0"/>
              <a:t>)</a:t>
            </a:r>
          </a:p>
          <a:p>
            <a:pPr lvl="0" algn="l"/>
            <a:r>
              <a:rPr lang="it-IT" dirty="0"/>
              <a:t>(</a:t>
            </a:r>
            <a:r>
              <a:rPr lang="it-IT" i="1" dirty="0"/>
              <a:t>560 – CONCUBINATO</a:t>
            </a:r>
            <a:r>
              <a:rPr lang="it-IT" dirty="0"/>
              <a:t>)</a:t>
            </a:r>
          </a:p>
        </p:txBody>
      </p:sp>
      <p:sp>
        <p:nvSpPr>
          <p:cNvPr id="4" name="Date Placeholder 3">
            <a:extLst>
              <a:ext uri="{FF2B5EF4-FFF2-40B4-BE49-F238E27FC236}">
                <a16:creationId xmlns:a16="http://schemas.microsoft.com/office/drawing/2014/main" id="{34687764-94B3-4BE7-A84F-AD4CBD662815}"/>
              </a:ext>
            </a:extLst>
          </p:cNvPr>
          <p:cNvSpPr>
            <a:spLocks noGrp="1"/>
          </p:cNvSpPr>
          <p:nvPr>
            <p:ph type="dt" sz="half" idx="10"/>
          </p:nvPr>
        </p:nvSpPr>
        <p:spPr/>
        <p:txBody>
          <a:bodyPr/>
          <a:lstStyle/>
          <a:p>
            <a:pPr lvl="0"/>
            <a:r>
              <a:rPr lang="it-IT"/>
              <a:t>22/09/2017</a:t>
            </a:r>
            <a:endParaRPr lang="en-US"/>
          </a:p>
        </p:txBody>
      </p:sp>
      <p:sp>
        <p:nvSpPr>
          <p:cNvPr id="5" name="Footer Placeholder 4">
            <a:extLst>
              <a:ext uri="{FF2B5EF4-FFF2-40B4-BE49-F238E27FC236}">
                <a16:creationId xmlns:a16="http://schemas.microsoft.com/office/drawing/2014/main" id="{C883F56A-1802-44B1-AC0B-8F6909852880}"/>
              </a:ext>
            </a:extLst>
          </p:cNvPr>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a:extLst>
              <a:ext uri="{FF2B5EF4-FFF2-40B4-BE49-F238E27FC236}">
                <a16:creationId xmlns:a16="http://schemas.microsoft.com/office/drawing/2014/main" id="{7BE7DF63-FA5F-42A6-A2E1-3024C06FAEE9}"/>
              </a:ext>
            </a:extLst>
          </p:cNvPr>
          <p:cNvSpPr>
            <a:spLocks noGrp="1"/>
          </p:cNvSpPr>
          <p:nvPr>
            <p:ph type="sldNum" sz="quarter" idx="12"/>
          </p:nvPr>
        </p:nvSpPr>
        <p:spPr/>
        <p:txBody>
          <a:bodyPr/>
          <a:lstStyle/>
          <a:p>
            <a:pPr lvl="0"/>
            <a:fld id="{E35B2FF5-3888-4C48-82B1-DE133AB351D7}" type="slidenum">
              <a:rPr lang="en-US" smtClean="0"/>
              <a:t>3</a:t>
            </a:fld>
            <a:endParaRPr lang="en-US"/>
          </a:p>
        </p:txBody>
      </p:sp>
    </p:spTree>
    <p:extLst>
      <p:ext uri="{BB962C8B-B14F-4D97-AF65-F5344CB8AC3E}">
        <p14:creationId xmlns:p14="http://schemas.microsoft.com/office/powerpoint/2010/main" val="3792280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Modifiche 4/4</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92500" lnSpcReduction="10000"/>
          </a:bodyPr>
          <a:lstStyle/>
          <a:p>
            <a:pPr marL="0" indent="0" algn="just">
              <a:buNone/>
            </a:pPr>
            <a:r>
              <a:rPr lang="it-IT" sz="2400" dirty="0">
                <a:solidFill>
                  <a:srgbClr val="0000FF"/>
                </a:solidFill>
                <a:latin typeface="Bitstream Vera Sans"/>
              </a:rPr>
              <a:t>L. 15.10.2013, n. 119 </a:t>
            </a:r>
            <a:r>
              <a:rPr lang="it-IT" sz="2400" dirty="0">
                <a:latin typeface="Bitstream Vera Sans"/>
              </a:rPr>
              <a:t>introduce una serie di modifiche al codice di rito:</a:t>
            </a:r>
          </a:p>
          <a:p>
            <a:pPr algn="just"/>
            <a:r>
              <a:rPr lang="it-IT" sz="2400" dirty="0">
                <a:solidFill>
                  <a:srgbClr val="000000"/>
                </a:solidFill>
                <a:latin typeface="Bitstream Vera Sans"/>
              </a:rPr>
              <a:t>obblighi informativi alla persona offesa previsti per il pubblico ministero e la polizia giudiziaria;</a:t>
            </a:r>
          </a:p>
          <a:p>
            <a:pPr algn="just"/>
            <a:r>
              <a:rPr lang="it-IT" sz="2400" dirty="0">
                <a:solidFill>
                  <a:srgbClr val="000000"/>
                </a:solidFill>
                <a:latin typeface="Bitstream Vera Sans"/>
              </a:rPr>
              <a:t>Estensione obbligo, per la polizia giudiziaria, di farsi assistere da un esperto di psicologia o psichiatria infantile per assumere a sommarie informazioni un minore;</a:t>
            </a:r>
          </a:p>
          <a:p>
            <a:pPr algn="just"/>
            <a:r>
              <a:rPr lang="it-IT" sz="2400" dirty="0">
                <a:solidFill>
                  <a:srgbClr val="000000"/>
                </a:solidFill>
                <a:latin typeface="Bitstream Vera Sans"/>
              </a:rPr>
              <a:t>misura precautelare dell'allontanamento d'urgenza dalla casa familiare (non previsto però per il 572 c.p.)(</a:t>
            </a:r>
            <a:r>
              <a:rPr lang="it-IT" sz="2400" dirty="0">
                <a:solidFill>
                  <a:srgbClr val="1B0FB1"/>
                </a:solidFill>
                <a:latin typeface="Bitstream Vera Sans"/>
              </a:rPr>
              <a:t>art. 384</a:t>
            </a:r>
            <a:r>
              <a:rPr lang="it-IT" sz="2400" i="1" dirty="0">
                <a:solidFill>
                  <a:srgbClr val="1B0FB1"/>
                </a:solidFill>
                <a:latin typeface="Bitstream Vera Sans"/>
              </a:rPr>
              <a:t>bis</a:t>
            </a:r>
            <a:r>
              <a:rPr lang="it-IT" sz="2400" dirty="0">
                <a:solidFill>
                  <a:srgbClr val="1B0FB1"/>
                </a:solidFill>
                <a:latin typeface="Bitstream Vera Sans"/>
              </a:rPr>
              <a:t> </a:t>
            </a:r>
            <a:r>
              <a:rPr lang="it-IT" sz="2400" dirty="0">
                <a:solidFill>
                  <a:srgbClr val="000000"/>
                </a:solidFill>
                <a:latin typeface="Bitstream Vera Sans"/>
              </a:rPr>
              <a:t>c.p.p.);</a:t>
            </a:r>
          </a:p>
          <a:p>
            <a:pPr algn="just"/>
            <a:r>
              <a:rPr lang="it-IT" sz="2400" dirty="0">
                <a:solidFill>
                  <a:srgbClr val="000000"/>
                </a:solidFill>
                <a:latin typeface="Bitstream Vera Sans"/>
              </a:rPr>
              <a:t>Estensione audizione protetta del minore in sede di incidente probatorio;</a:t>
            </a:r>
          </a:p>
          <a:p>
            <a:pPr algn="just"/>
            <a:r>
              <a:rPr lang="it-IT" sz="2400" dirty="0">
                <a:solidFill>
                  <a:srgbClr val="000000"/>
                </a:solidFill>
                <a:latin typeface="Bitstream Vera Sans"/>
              </a:rPr>
              <a:t>l'ammissione della persona offesa del delitto di maltrattamenti al patrocinio a spese dello Stato senza limiti di reddito.</a:t>
            </a:r>
          </a:p>
          <a:p>
            <a:pPr algn="just"/>
            <a:endParaRPr lang="it-IT" sz="2400" dirty="0">
              <a:solidFill>
                <a:srgbClr val="000000"/>
              </a:solidFill>
              <a:latin typeface="Bitstream Vera Sans"/>
            </a:endParaRPr>
          </a:p>
          <a:p>
            <a:pPr algn="just"/>
            <a:endParaRPr lang="it-IT" sz="2400" dirty="0">
              <a:solidFill>
                <a:srgbClr val="000000"/>
              </a:solidFill>
              <a:latin typeface="Bitstream Vera Sans"/>
            </a:endParaRPr>
          </a:p>
        </p:txBody>
      </p:sp>
      <p:sp>
        <p:nvSpPr>
          <p:cNvPr id="4" name="Date Placeholder 3">
            <a:extLst>
              <a:ext uri="{FF2B5EF4-FFF2-40B4-BE49-F238E27FC236}">
                <a16:creationId xmlns:a16="http://schemas.microsoft.com/office/drawing/2014/main" id="{CF722330-D446-4914-856C-1CC7BB15B01F}"/>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B77F93CD-D70B-4056-8478-90D87D2B31F6}"/>
              </a:ext>
            </a:extLst>
          </p:cNvPr>
          <p:cNvSpPr>
            <a:spLocks noGrp="1"/>
          </p:cNvSpPr>
          <p:nvPr>
            <p:ph type="ftr" sz="quarter" idx="11"/>
          </p:nvPr>
        </p:nvSpPr>
        <p:spPr>
          <a:xfrm>
            <a:off x="3028950" y="6356351"/>
            <a:ext cx="372354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ACFB203-2155-4B2B-ACE9-1606310A8CD0}"/>
              </a:ext>
            </a:extLst>
          </p:cNvPr>
          <p:cNvSpPr>
            <a:spLocks noGrp="1"/>
          </p:cNvSpPr>
          <p:nvPr>
            <p:ph type="sldNum" sz="quarter" idx="12"/>
          </p:nvPr>
        </p:nvSpPr>
        <p:spPr/>
        <p:txBody>
          <a:bodyPr/>
          <a:lstStyle/>
          <a:p>
            <a:fld id="{B8AAB83D-125C-4889-B297-910E9B9071AC}" type="slidenum">
              <a:rPr lang="it-IT" smtClean="0"/>
              <a:t>30</a:t>
            </a:fld>
            <a:endParaRPr lang="it-IT"/>
          </a:p>
        </p:txBody>
      </p:sp>
    </p:spTree>
    <p:extLst>
      <p:ext uri="{BB962C8B-B14F-4D97-AF65-F5344CB8AC3E}">
        <p14:creationId xmlns:p14="http://schemas.microsoft.com/office/powerpoint/2010/main" val="1875618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Casistica</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algn="just"/>
            <a:r>
              <a:rPr lang="it-IT" sz="1800" dirty="0">
                <a:latin typeface="Bitstream Vera Sans"/>
              </a:rPr>
              <a:t>«</a:t>
            </a:r>
            <a:r>
              <a:rPr lang="it-IT" sz="1800" i="1" dirty="0">
                <a:latin typeface="Bitstream Vera Sans"/>
              </a:rPr>
              <a:t>Possono essere riconosciute le </a:t>
            </a:r>
            <a:r>
              <a:rPr lang="it-IT" sz="1800" b="1" i="1" dirty="0">
                <a:latin typeface="Bitstream Vera Sans"/>
              </a:rPr>
              <a:t>circostanze attenuanti generiche </a:t>
            </a:r>
            <a:r>
              <a:rPr lang="it-IT" sz="1800" i="1" dirty="0">
                <a:latin typeface="Bitstream Vera Sans"/>
              </a:rPr>
              <a:t>ai genitori che, per la loro </a:t>
            </a:r>
            <a:r>
              <a:rPr lang="it-IT" sz="1800" b="1" i="1" dirty="0">
                <a:latin typeface="Bitstream Vera Sans"/>
              </a:rPr>
              <a:t>inadeguatezza </a:t>
            </a:r>
            <a:r>
              <a:rPr lang="it-IT" sz="1800" b="1" i="1" dirty="0" err="1">
                <a:latin typeface="Bitstream Vera Sans"/>
              </a:rPr>
              <a:t>etno</a:t>
            </a:r>
            <a:r>
              <a:rPr lang="it-IT" sz="1800" b="1" i="1" dirty="0">
                <a:latin typeface="Bitstream Vera Sans"/>
              </a:rPr>
              <a:t>-culturale</a:t>
            </a:r>
            <a:r>
              <a:rPr lang="it-IT" sz="1800" i="1" dirty="0">
                <a:latin typeface="Bitstream Vera Sans"/>
              </a:rPr>
              <a:t>, ritengono consentite </a:t>
            </a:r>
            <a:r>
              <a:rPr lang="it-IT" sz="1800" b="1" i="1" dirty="0">
                <a:latin typeface="Bitstream Vera Sans"/>
              </a:rPr>
              <a:t>punizioni corporali</a:t>
            </a:r>
            <a:r>
              <a:rPr lang="it-IT" sz="1800" i="1" dirty="0">
                <a:latin typeface="Bitstream Vera Sans"/>
              </a:rPr>
              <a:t> sul figlio minore che nel Paese di origine (Marocco) non costituiscono illecito, allorquando la loro incapacità culturale non gli ha permesso di rendersi conto della patologia diagnosticata al figlio stesso a causa dei loro atti</a:t>
            </a:r>
            <a:r>
              <a:rPr lang="it-IT" sz="1800" dirty="0">
                <a:latin typeface="Bitstream Vera Sans"/>
              </a:rPr>
              <a:t>»</a:t>
            </a:r>
            <a:r>
              <a:rPr lang="it-IT" sz="1800" i="1" dirty="0">
                <a:latin typeface="Bitstream Vera Sans"/>
              </a:rPr>
              <a:t> </a:t>
            </a:r>
            <a:r>
              <a:rPr lang="it-IT" sz="1800" dirty="0">
                <a:latin typeface="Bitstream Vera Sans"/>
              </a:rPr>
              <a:t>(</a:t>
            </a:r>
            <a:r>
              <a:rPr lang="it-IT" sz="1800" dirty="0">
                <a:solidFill>
                  <a:srgbClr val="00B050"/>
                </a:solidFill>
                <a:latin typeface="Bitstream Vera Sans"/>
              </a:rPr>
              <a:t>C., Sez. VI, 15.2.2017, n. 10906</a:t>
            </a:r>
            <a:r>
              <a:rPr lang="it-IT" sz="1800" dirty="0">
                <a:latin typeface="Bitstream Vera Sans"/>
              </a:rPr>
              <a:t>);</a:t>
            </a:r>
          </a:p>
          <a:p>
            <a:pPr algn="just"/>
            <a:r>
              <a:rPr lang="it-IT" sz="1800" i="1" dirty="0">
                <a:latin typeface="Bitstream Vera Sans"/>
              </a:rPr>
              <a:t>Il reato si configura qualora sia dimostrata la </a:t>
            </a:r>
            <a:r>
              <a:rPr lang="it-IT" sz="1800" b="1" i="1" dirty="0">
                <a:latin typeface="Bitstream Vera Sans"/>
              </a:rPr>
              <a:t>"sistematicità" </a:t>
            </a:r>
            <a:r>
              <a:rPr lang="it-IT" sz="1800" i="1" dirty="0">
                <a:latin typeface="Bitstream Vera Sans"/>
              </a:rPr>
              <a:t>di condotte violente e sopraffattrici, ancorché queste non realizzino l'unico registro comunicativo col familiare, ben potendo tali condotte essere </a:t>
            </a:r>
            <a:r>
              <a:rPr lang="it-IT" sz="1800" b="1" i="1" dirty="0">
                <a:latin typeface="Bitstream Vera Sans"/>
              </a:rPr>
              <a:t>intervallate</a:t>
            </a:r>
            <a:r>
              <a:rPr lang="it-IT" sz="1800" i="1" dirty="0">
                <a:latin typeface="Bitstream Vera Sans"/>
              </a:rPr>
              <a:t> da condotte prive di tali connotazioni o dallo svolgimento di attività familiari, anche gratificanti per la persona offesa </a:t>
            </a:r>
            <a:r>
              <a:rPr lang="it-IT" sz="1800" dirty="0">
                <a:latin typeface="Bitstream Vera Sans"/>
              </a:rPr>
              <a:t>(</a:t>
            </a:r>
            <a:r>
              <a:rPr lang="it-IT" sz="1800" dirty="0">
                <a:solidFill>
                  <a:srgbClr val="00B050"/>
                </a:solidFill>
                <a:latin typeface="Bitstream Vera Sans"/>
              </a:rPr>
              <a:t>C., Sez. III, 11.2.2016, n. 14742; C., Sez. VI, 2.4.2014, n. 15147</a:t>
            </a:r>
            <a:r>
              <a:rPr lang="it-IT" sz="1800" dirty="0">
                <a:latin typeface="Bitstream Vera Sans"/>
              </a:rPr>
              <a:t>);</a:t>
            </a:r>
          </a:p>
          <a:p>
            <a:pPr algn="just"/>
            <a:endParaRPr lang="it-IT" sz="1800" dirty="0">
              <a:latin typeface="Bitstream Vera Sans"/>
            </a:endParaRPr>
          </a:p>
          <a:p>
            <a:pPr algn="just"/>
            <a:endParaRPr lang="it-IT" sz="1800" i="1" dirty="0">
              <a:latin typeface="Bitstream Vera Sans"/>
            </a:endParaRPr>
          </a:p>
        </p:txBody>
      </p:sp>
      <p:sp>
        <p:nvSpPr>
          <p:cNvPr id="4" name="Date Placeholder 3">
            <a:extLst>
              <a:ext uri="{FF2B5EF4-FFF2-40B4-BE49-F238E27FC236}">
                <a16:creationId xmlns:a16="http://schemas.microsoft.com/office/drawing/2014/main" id="{D9F2ADFB-DA71-414E-A470-D31755548A3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0A006BFA-BFBF-4437-BB83-841CF08F4505}"/>
              </a:ext>
            </a:extLst>
          </p:cNvPr>
          <p:cNvSpPr>
            <a:spLocks noGrp="1"/>
          </p:cNvSpPr>
          <p:nvPr>
            <p:ph type="ftr" sz="quarter" idx="11"/>
          </p:nvPr>
        </p:nvSpPr>
        <p:spPr>
          <a:xfrm>
            <a:off x="3028950" y="6356351"/>
            <a:ext cx="390642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B904D308-F198-441F-AB16-8F4C036BCD54}"/>
              </a:ext>
            </a:extLst>
          </p:cNvPr>
          <p:cNvSpPr>
            <a:spLocks noGrp="1"/>
          </p:cNvSpPr>
          <p:nvPr>
            <p:ph type="sldNum" sz="quarter" idx="12"/>
          </p:nvPr>
        </p:nvSpPr>
        <p:spPr/>
        <p:txBody>
          <a:bodyPr/>
          <a:lstStyle/>
          <a:p>
            <a:fld id="{B8AAB83D-125C-4889-B297-910E9B9071AC}" type="slidenum">
              <a:rPr lang="it-IT" smtClean="0"/>
              <a:t>31</a:t>
            </a:fld>
            <a:endParaRPr lang="it-IT"/>
          </a:p>
        </p:txBody>
      </p:sp>
    </p:spTree>
    <p:extLst>
      <p:ext uri="{BB962C8B-B14F-4D97-AF65-F5344CB8AC3E}">
        <p14:creationId xmlns:p14="http://schemas.microsoft.com/office/powerpoint/2010/main" val="2187036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572</a:t>
            </a:r>
            <a:r>
              <a:rPr lang="it-IT" sz="2800" dirty="0"/>
              <a:t> c.p. – Maltrattamenti contro familiari e conviventi – Casistica: separazione, mantenimento.</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lnSpcReduction="10000"/>
          </a:bodyPr>
          <a:lstStyle/>
          <a:p>
            <a:pPr algn="just"/>
            <a:r>
              <a:rPr lang="it-IT" sz="1800" i="1" dirty="0">
                <a:solidFill>
                  <a:srgbClr val="000000"/>
                </a:solidFill>
                <a:latin typeface="Bitstream Vera Sans"/>
              </a:rPr>
              <a:t>Il </a:t>
            </a:r>
            <a:r>
              <a:rPr lang="it-IT" sz="1800" b="1" i="1" dirty="0">
                <a:solidFill>
                  <a:srgbClr val="000000"/>
                </a:solidFill>
                <a:latin typeface="Bitstream Vera Sans"/>
              </a:rPr>
              <a:t>deterioramento del rapporto </a:t>
            </a:r>
            <a:r>
              <a:rPr lang="it-IT" sz="1800" i="1" dirty="0">
                <a:solidFill>
                  <a:srgbClr val="000000"/>
                </a:solidFill>
                <a:latin typeface="Bitstream Vera Sans"/>
              </a:rPr>
              <a:t>matrimoniale e la relazione extraconiugale del marito, manifestata alla moglie, </a:t>
            </a:r>
            <a:r>
              <a:rPr lang="it-IT" sz="1800" b="1" i="1" dirty="0">
                <a:solidFill>
                  <a:srgbClr val="000000"/>
                </a:solidFill>
                <a:latin typeface="Bitstream Vera Sans"/>
              </a:rPr>
              <a:t>non integra </a:t>
            </a:r>
            <a:r>
              <a:rPr lang="it-IT" sz="1800" i="1" dirty="0">
                <a:solidFill>
                  <a:srgbClr val="000000"/>
                </a:solidFill>
                <a:latin typeface="Bitstream Vera Sans"/>
              </a:rPr>
              <a:t>già di per sé il delitto di maltrattamenti, a meno che non sussistano altri elementi idonei a creare una situazione di sofferenza morale e fisica alla donna </a:t>
            </a:r>
            <a:r>
              <a:rPr lang="it-IT" sz="1800" dirty="0">
                <a:solidFill>
                  <a:srgbClr val="000000"/>
                </a:solidFill>
                <a:latin typeface="Bitstream Vera Sans"/>
              </a:rPr>
              <a:t>(</a:t>
            </a:r>
            <a:r>
              <a:rPr lang="it-IT" sz="1800" dirty="0">
                <a:solidFill>
                  <a:srgbClr val="008000"/>
                </a:solidFill>
                <a:latin typeface="Bitstream Vera Sans"/>
              </a:rPr>
              <a:t>C., Sez. VI, 29.9.2015, n. 43960)</a:t>
            </a:r>
            <a:r>
              <a:rPr lang="it-IT" sz="1800" dirty="0">
                <a:solidFill>
                  <a:srgbClr val="000000"/>
                </a:solidFill>
                <a:latin typeface="Bitstream Vera Sans"/>
              </a:rPr>
              <a:t>; </a:t>
            </a:r>
          </a:p>
          <a:p>
            <a:pPr algn="just"/>
            <a:r>
              <a:rPr lang="it-IT" sz="1800" i="1" dirty="0">
                <a:solidFill>
                  <a:srgbClr val="000000"/>
                </a:solidFill>
                <a:latin typeface="Bitstream Vera Sans"/>
              </a:rPr>
              <a:t>né integra il delitto </a:t>
            </a:r>
            <a:r>
              <a:rPr lang="it-IT" sz="1800" b="1" i="1" dirty="0">
                <a:solidFill>
                  <a:srgbClr val="000000"/>
                </a:solidFill>
                <a:latin typeface="Bitstream Vera Sans"/>
              </a:rPr>
              <a:t>l'imposizione di scelte </a:t>
            </a:r>
            <a:r>
              <a:rPr lang="it-IT" sz="1800" i="1" dirty="0">
                <a:solidFill>
                  <a:srgbClr val="000000"/>
                </a:solidFill>
                <a:latin typeface="Bitstream Vera Sans"/>
              </a:rPr>
              <a:t>economiche e organizzative familiari non condivise allo stesso modo da entrambi i coniugi, in assenza di vessazioni o violenze fisiche </a:t>
            </a:r>
            <a:r>
              <a:rPr lang="it-IT" sz="1800" dirty="0">
                <a:solidFill>
                  <a:srgbClr val="000000"/>
                </a:solidFill>
                <a:latin typeface="Bitstream Vera Sans"/>
              </a:rPr>
              <a:t>(</a:t>
            </a:r>
            <a:r>
              <a:rPr lang="it-IT" sz="1800" dirty="0">
                <a:solidFill>
                  <a:srgbClr val="008000"/>
                </a:solidFill>
                <a:latin typeface="Bitstream Vera Sans"/>
              </a:rPr>
              <a:t>C., Sez. VI, 29.9.2015, n. 43960</a:t>
            </a:r>
            <a:r>
              <a:rPr lang="it-IT" sz="1800" dirty="0">
                <a:solidFill>
                  <a:srgbClr val="000000"/>
                </a:solidFill>
                <a:latin typeface="Bitstream Vera Sans"/>
              </a:rPr>
              <a:t>); </a:t>
            </a:r>
          </a:p>
          <a:p>
            <a:pPr algn="just"/>
            <a:r>
              <a:rPr lang="it-IT" sz="1800" i="1" dirty="0">
                <a:solidFill>
                  <a:srgbClr val="000000"/>
                </a:solidFill>
                <a:latin typeface="Bitstream Vera Sans"/>
              </a:rPr>
              <a:t>la condotta di maltrattamenti contro familiari o conviventi può consistere anche nella </a:t>
            </a:r>
            <a:r>
              <a:rPr lang="it-IT" sz="1800" b="1" i="1" dirty="0">
                <a:solidFill>
                  <a:srgbClr val="000000"/>
                </a:solidFill>
                <a:latin typeface="Bitstream Vera Sans"/>
              </a:rPr>
              <a:t>privazione</a:t>
            </a:r>
            <a:r>
              <a:rPr lang="it-IT" sz="1800" i="1" dirty="0">
                <a:solidFill>
                  <a:srgbClr val="000000"/>
                </a:solidFill>
                <a:latin typeface="Bitstream Vera Sans"/>
              </a:rPr>
              <a:t> pressoché totale del sostegno economico ai danni della persona offesa, a maggior ragione se unita ad ulteriori condotte vessatorie di altro genere </a:t>
            </a:r>
            <a:r>
              <a:rPr lang="it-IT" sz="1800" dirty="0">
                <a:solidFill>
                  <a:srgbClr val="000000"/>
                </a:solidFill>
                <a:latin typeface="Bitstream Vera Sans"/>
              </a:rPr>
              <a:t>(</a:t>
            </a:r>
            <a:r>
              <a:rPr lang="it-IT" sz="1800" dirty="0">
                <a:solidFill>
                  <a:srgbClr val="008000"/>
                </a:solidFill>
                <a:latin typeface="Bitstream Vera Sans"/>
              </a:rPr>
              <a:t>C., Sez. III, 19.1.2016, n. 18937</a:t>
            </a:r>
            <a:r>
              <a:rPr lang="it-IT" sz="1800" dirty="0">
                <a:solidFill>
                  <a:srgbClr val="000000"/>
                </a:solidFill>
                <a:latin typeface="Bitstream Vera Sans"/>
              </a:rPr>
              <a:t>);</a:t>
            </a:r>
          </a:p>
          <a:p>
            <a:pPr algn="just"/>
            <a:r>
              <a:rPr lang="it-IT" sz="1800" i="1" dirty="0">
                <a:solidFill>
                  <a:srgbClr val="000000"/>
                </a:solidFill>
                <a:latin typeface="Bitstream Vera Sans"/>
              </a:rPr>
              <a:t>il delitto può essere integrato dal continuo ed invasivo controllo da parte del marito, divorato da una patologica ed incontenibile </a:t>
            </a:r>
            <a:r>
              <a:rPr lang="it-IT" sz="1800" b="1" i="1" dirty="0">
                <a:solidFill>
                  <a:srgbClr val="000000"/>
                </a:solidFill>
                <a:latin typeface="Bitstream Vera Sans"/>
              </a:rPr>
              <a:t>gelosia</a:t>
            </a:r>
            <a:r>
              <a:rPr lang="it-IT" sz="1800" i="1" dirty="0">
                <a:solidFill>
                  <a:srgbClr val="000000"/>
                </a:solidFill>
                <a:latin typeface="Bitstream Vera Sans"/>
              </a:rPr>
              <a:t> nei confronti della moglie, ma il giudice di merito deve vagliare con particolare attenzione la credibilità della vittima e dei testimoni, suoi prossimi congiunti </a:t>
            </a:r>
            <a:r>
              <a:rPr lang="it-IT" sz="1800" dirty="0">
                <a:solidFill>
                  <a:srgbClr val="000000"/>
                </a:solidFill>
                <a:latin typeface="Bitstream Vera Sans"/>
              </a:rPr>
              <a:t>(</a:t>
            </a:r>
            <a:r>
              <a:rPr lang="it-IT" sz="1800" dirty="0">
                <a:solidFill>
                  <a:srgbClr val="008000"/>
                </a:solidFill>
                <a:latin typeface="Bitstream Vera Sans"/>
              </a:rPr>
              <a:t>C., Sez. VI, 14.5.2015, n. 20126</a:t>
            </a:r>
            <a:r>
              <a:rPr lang="it-IT" sz="1800" dirty="0">
                <a:solidFill>
                  <a:srgbClr val="000000"/>
                </a:solidFill>
                <a:latin typeface="Bitstream Vera Sans"/>
              </a:rPr>
              <a:t>);</a:t>
            </a:r>
            <a:endParaRPr lang="it-IT" sz="1800" dirty="0">
              <a:latin typeface="Bitstream Vera Sans"/>
            </a:endParaRPr>
          </a:p>
          <a:p>
            <a:pPr algn="just"/>
            <a:endParaRPr lang="it-IT" sz="1800" i="1" dirty="0">
              <a:latin typeface="Bitstream Vera Sans"/>
            </a:endParaRPr>
          </a:p>
        </p:txBody>
      </p:sp>
      <p:sp>
        <p:nvSpPr>
          <p:cNvPr id="4" name="Date Placeholder 3">
            <a:extLst>
              <a:ext uri="{FF2B5EF4-FFF2-40B4-BE49-F238E27FC236}">
                <a16:creationId xmlns:a16="http://schemas.microsoft.com/office/drawing/2014/main" id="{FB5C7B8E-BD4D-4A02-A3CF-4B9F9D251C02}"/>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17BFFEA1-6B9F-4072-AB28-BC24B6622E53}"/>
              </a:ext>
            </a:extLst>
          </p:cNvPr>
          <p:cNvSpPr>
            <a:spLocks noGrp="1"/>
          </p:cNvSpPr>
          <p:nvPr>
            <p:ph type="ftr" sz="quarter" idx="11"/>
          </p:nvPr>
        </p:nvSpPr>
        <p:spPr>
          <a:xfrm>
            <a:off x="3028949" y="6356351"/>
            <a:ext cx="389235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8CC699F-8ABF-4E34-A89A-F404E04FE63C}"/>
              </a:ext>
            </a:extLst>
          </p:cNvPr>
          <p:cNvSpPr>
            <a:spLocks noGrp="1"/>
          </p:cNvSpPr>
          <p:nvPr>
            <p:ph type="sldNum" sz="quarter" idx="12"/>
          </p:nvPr>
        </p:nvSpPr>
        <p:spPr/>
        <p:txBody>
          <a:bodyPr/>
          <a:lstStyle/>
          <a:p>
            <a:fld id="{B8AAB83D-125C-4889-B297-910E9B9071AC}" type="slidenum">
              <a:rPr lang="it-IT" smtClean="0"/>
              <a:t>32</a:t>
            </a:fld>
            <a:endParaRPr lang="it-IT"/>
          </a:p>
        </p:txBody>
      </p:sp>
    </p:spTree>
    <p:extLst>
      <p:ext uri="{BB962C8B-B14F-4D97-AF65-F5344CB8AC3E}">
        <p14:creationId xmlns:p14="http://schemas.microsoft.com/office/powerpoint/2010/main" val="1758069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400" dirty="0"/>
              <a:t>Maltrattamenti o atti persecutori? </a:t>
            </a:r>
            <a:r>
              <a:rPr lang="it-IT" sz="2400" dirty="0">
                <a:solidFill>
                  <a:srgbClr val="FF0000"/>
                </a:solidFill>
              </a:rPr>
              <a:t>art. 572 </a:t>
            </a:r>
            <a:r>
              <a:rPr lang="it-IT" sz="2400" dirty="0"/>
              <a:t>c.p. e </a:t>
            </a:r>
            <a:r>
              <a:rPr lang="it-IT" sz="2400" dirty="0">
                <a:solidFill>
                  <a:srgbClr val="FF0000"/>
                </a:solidFill>
              </a:rPr>
              <a:t>612</a:t>
            </a:r>
            <a:r>
              <a:rPr lang="it-IT" sz="2400" i="1" dirty="0">
                <a:solidFill>
                  <a:srgbClr val="FF0000"/>
                </a:solidFill>
              </a:rPr>
              <a:t>bis</a:t>
            </a:r>
            <a:r>
              <a:rPr lang="it-IT" sz="2400" i="1" dirty="0"/>
              <a:t> </a:t>
            </a:r>
            <a:r>
              <a:rPr lang="it-IT" sz="2400" dirty="0"/>
              <a:t>c.p.</a:t>
            </a:r>
            <a:br>
              <a:rPr lang="it-IT" sz="2400" dirty="0"/>
            </a:br>
            <a:r>
              <a:rPr lang="it-IT" sz="2400" dirty="0"/>
              <a:t>Concorso apparente di norme e assorbimento da parte di reato più grave (</a:t>
            </a:r>
            <a:r>
              <a:rPr lang="it-IT" sz="2400" dirty="0">
                <a:solidFill>
                  <a:srgbClr val="FF0000"/>
                </a:solidFill>
              </a:rPr>
              <a:t>art. 572 </a:t>
            </a:r>
            <a:r>
              <a:rPr lang="it-IT" sz="2400" dirty="0" err="1"/>
              <a:t>cp</a:t>
            </a:r>
            <a:r>
              <a:rPr lang="it-IT" sz="2400" dirty="0"/>
              <a:t>.)</a:t>
            </a:r>
          </a:p>
        </p:txBody>
      </p:sp>
      <p:sp>
        <p:nvSpPr>
          <p:cNvPr id="5" name="Segnaposto contenuto 4">
            <a:extLst>
              <a:ext uri="{FF2B5EF4-FFF2-40B4-BE49-F238E27FC236}">
                <a16:creationId xmlns:a16="http://schemas.microsoft.com/office/drawing/2014/main" id="{7410D5EC-57C9-4DCC-8522-0C4744AE6563}"/>
              </a:ext>
            </a:extLst>
          </p:cNvPr>
          <p:cNvSpPr>
            <a:spLocks noGrp="1"/>
          </p:cNvSpPr>
          <p:nvPr>
            <p:ph idx="1"/>
          </p:nvPr>
        </p:nvSpPr>
        <p:spPr/>
        <p:txBody>
          <a:bodyPr>
            <a:normAutofit fontScale="62500" lnSpcReduction="20000"/>
          </a:bodyPr>
          <a:lstStyle/>
          <a:p>
            <a:r>
              <a:rPr lang="it-IT" b="1" dirty="0"/>
              <a:t>clausola di sussidiarietà </a:t>
            </a:r>
            <a:r>
              <a:rPr lang="it-IT" dirty="0"/>
              <a:t>prevista al </a:t>
            </a:r>
            <a:r>
              <a:rPr lang="it-IT" dirty="0">
                <a:solidFill>
                  <a:srgbClr val="0070C0"/>
                </a:solidFill>
              </a:rPr>
              <a:t>1° co. dell'art. 612 bis </a:t>
            </a:r>
            <a:r>
              <a:rPr lang="it-IT" dirty="0"/>
              <a:t>(che rende applicabile il più grave reato di </a:t>
            </a:r>
            <a:r>
              <a:rPr lang="it-IT" b="1" dirty="0"/>
              <a:t>maltrattamenti</a:t>
            </a:r>
            <a:r>
              <a:rPr lang="it-IT" dirty="0"/>
              <a:t> quando la condotta valga ad integrare gli elementi tipici della relativa fattispecie): presupposto di </a:t>
            </a:r>
            <a:r>
              <a:rPr lang="it-IT" b="1" dirty="0"/>
              <a:t>permanenza del vincolo familiare</a:t>
            </a:r>
            <a:r>
              <a:rPr lang="it-IT" dirty="0"/>
              <a:t>;</a:t>
            </a:r>
          </a:p>
          <a:p>
            <a:pPr algn="just"/>
            <a:r>
              <a:rPr lang="it-IT" i="1" dirty="0"/>
              <a:t>è stata ritenuta configurabile l'ipotesi aggravata del reato di atti persecutori di cui al 2° co. dell'art. 612 bis in presenza di comportamenti che, sorti nell'ambito di una comunità familiare, ovvero determinati dalla sua esistenza e sviluppo, esulino dalla fattispecie dei maltrattamenti per la </a:t>
            </a:r>
            <a:r>
              <a:rPr lang="it-IT" b="1" i="1" dirty="0"/>
              <a:t>sopravvenuta cessazione del vincolo familiare ed affettivo </a:t>
            </a:r>
            <a:r>
              <a:rPr lang="it-IT" i="1" dirty="0"/>
              <a:t>o comunque della sua attualità temporale </a:t>
            </a:r>
            <a:r>
              <a:rPr lang="it-IT" dirty="0"/>
              <a:t>(</a:t>
            </a:r>
            <a:r>
              <a:rPr lang="it-IT" dirty="0">
                <a:solidFill>
                  <a:srgbClr val="00B050"/>
                </a:solidFill>
              </a:rPr>
              <a:t>C., Sez. V, 4.5.2016, n. 41665; C., Sez. II, 21.4.2016, n. 17719; C., Sez. VI, 19.11.2014, n. 6462; C., Sez. VI, 24.11.2011-20.6.2012, n. 24575</a:t>
            </a:r>
            <a:r>
              <a:rPr lang="it-IT" dirty="0"/>
              <a:t>, che ha fatto riferimento al caso di divorzio o di relazione affettiva definitivamente cessata con la persona offesa). </a:t>
            </a:r>
          </a:p>
          <a:p>
            <a:r>
              <a:rPr lang="it-IT" i="1" dirty="0"/>
              <a:t>Si configura il reato di maltrattamenti in famiglia nell'ipotesi di </a:t>
            </a:r>
            <a:r>
              <a:rPr lang="it-IT" b="1" i="1" dirty="0"/>
              <a:t>sussistenza del vincolo familiare</a:t>
            </a:r>
            <a:r>
              <a:rPr lang="it-IT" i="1" dirty="0"/>
              <a:t>, mentre si configura il reato di atti persecutori nell'ipotesi del venir meno di detto vincolo </a:t>
            </a:r>
            <a:r>
              <a:rPr lang="it-IT" dirty="0"/>
              <a:t>(</a:t>
            </a:r>
            <a:r>
              <a:rPr lang="it-IT" dirty="0">
                <a:solidFill>
                  <a:srgbClr val="00B050"/>
                </a:solidFill>
              </a:rPr>
              <a:t>C., Sez. VI, 19.5.2016, n. 30704</a:t>
            </a:r>
            <a:r>
              <a:rPr lang="it-IT" dirty="0"/>
              <a:t>). </a:t>
            </a:r>
          </a:p>
          <a:p>
            <a:r>
              <a:rPr lang="it-IT" i="1" dirty="0"/>
              <a:t>Tra coniugi che siano soltanto </a:t>
            </a:r>
            <a:r>
              <a:rPr lang="it-IT" b="1" i="1" dirty="0"/>
              <a:t>separati legalmente </a:t>
            </a:r>
            <a:r>
              <a:rPr lang="it-IT" i="1" dirty="0"/>
              <a:t>e non ancora divorziati non si configura l'ipotesi aggravata del reato di atti persecutori, bensì il reato di </a:t>
            </a:r>
            <a:r>
              <a:rPr lang="it-IT" b="1" i="1" dirty="0"/>
              <a:t>maltrattamenti in famiglia </a:t>
            </a:r>
            <a:r>
              <a:rPr lang="it-IT" i="1" dirty="0"/>
              <a:t>in ragione della </a:t>
            </a:r>
            <a:r>
              <a:rPr lang="it-IT" b="1" i="1" dirty="0"/>
              <a:t>permanenza del vincolo familiare </a:t>
            </a:r>
            <a:r>
              <a:rPr lang="it-IT" i="1" dirty="0"/>
              <a:t>nel caso di semplice separazione </a:t>
            </a:r>
            <a:r>
              <a:rPr lang="it-IT" dirty="0"/>
              <a:t>(</a:t>
            </a:r>
            <a:r>
              <a:rPr lang="it-IT" dirty="0">
                <a:solidFill>
                  <a:srgbClr val="00B050"/>
                </a:solidFill>
              </a:rPr>
              <a:t>C., Sez. VI, 1.2.2017, n. 10932</a:t>
            </a:r>
            <a:r>
              <a:rPr lang="it-IT" dirty="0"/>
              <a:t>).</a:t>
            </a:r>
          </a:p>
        </p:txBody>
      </p:sp>
      <p:sp>
        <p:nvSpPr>
          <p:cNvPr id="3" name="Date Placeholder 2">
            <a:extLst>
              <a:ext uri="{FF2B5EF4-FFF2-40B4-BE49-F238E27FC236}">
                <a16:creationId xmlns:a16="http://schemas.microsoft.com/office/drawing/2014/main" id="{358D2D75-465E-4D07-98F6-47F450E0D71D}"/>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5A6F8557-9A10-4BFC-99C3-DE6DA52BA992}"/>
              </a:ext>
            </a:extLst>
          </p:cNvPr>
          <p:cNvSpPr>
            <a:spLocks noGrp="1"/>
          </p:cNvSpPr>
          <p:nvPr>
            <p:ph type="ftr" sz="quarter" idx="11"/>
          </p:nvPr>
        </p:nvSpPr>
        <p:spPr>
          <a:xfrm>
            <a:off x="3028950" y="6356351"/>
            <a:ext cx="4018964"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058183BF-D687-44E1-A222-90E38D81EB90}"/>
              </a:ext>
            </a:extLst>
          </p:cNvPr>
          <p:cNvSpPr>
            <a:spLocks noGrp="1"/>
          </p:cNvSpPr>
          <p:nvPr>
            <p:ph type="sldNum" sz="quarter" idx="12"/>
          </p:nvPr>
        </p:nvSpPr>
        <p:spPr/>
        <p:txBody>
          <a:bodyPr/>
          <a:lstStyle/>
          <a:p>
            <a:fld id="{B8AAB83D-125C-4889-B297-910E9B9071AC}" type="slidenum">
              <a:rPr lang="it-IT" smtClean="0"/>
              <a:t>33</a:t>
            </a:fld>
            <a:endParaRPr lang="it-IT"/>
          </a:p>
        </p:txBody>
      </p:sp>
    </p:spTree>
    <p:extLst>
      <p:ext uri="{BB962C8B-B14F-4D97-AF65-F5344CB8AC3E}">
        <p14:creationId xmlns:p14="http://schemas.microsoft.com/office/powerpoint/2010/main" val="1217966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571501" y="712269"/>
            <a:ext cx="2664206" cy="5502264"/>
          </a:xfrm>
        </p:spPr>
        <p:txBody>
          <a:bodyPr>
            <a:normAutofit/>
          </a:bodyPr>
          <a:lstStyle/>
          <a:p>
            <a:r>
              <a:rPr lang="it-IT" dirty="0">
                <a:solidFill>
                  <a:srgbClr val="FFFFFF"/>
                </a:solidFill>
              </a:rPr>
              <a:t>Art. 612bis c.p.  </a:t>
            </a:r>
            <a:br>
              <a:rPr lang="it-IT" dirty="0">
                <a:solidFill>
                  <a:srgbClr val="FFFFFF"/>
                </a:solidFill>
              </a:rPr>
            </a:br>
            <a:r>
              <a:rPr lang="it-IT" sz="4000" dirty="0">
                <a:solidFill>
                  <a:srgbClr val="FFFFFF"/>
                </a:solidFill>
              </a:rPr>
              <a:t>Atti persecutori</a:t>
            </a:r>
          </a:p>
        </p:txBody>
      </p:sp>
      <p:graphicFrame>
        <p:nvGraphicFramePr>
          <p:cNvPr id="6" name="Segnaposto contenuto 2"/>
          <p:cNvGraphicFramePr>
            <a:graphicFrameLocks noGrp="1"/>
          </p:cNvGraphicFramePr>
          <p:nvPr>
            <p:ph idx="1"/>
            <p:extLst>
              <p:ext uri="{D42A27DB-BD31-4B8C-83A1-F6EECF244321}">
                <p14:modId xmlns:p14="http://schemas.microsoft.com/office/powerpoint/2010/main" val="1699278219"/>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B3907905-67D3-432E-B0BF-97C65753DC6D}"/>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4BF50521-5B17-44FA-8D6F-18E94327819F}"/>
              </a:ext>
            </a:extLst>
          </p:cNvPr>
          <p:cNvSpPr>
            <a:spLocks noGrp="1"/>
          </p:cNvSpPr>
          <p:nvPr>
            <p:ph type="ftr" sz="quarter" idx="11"/>
          </p:nvPr>
        </p:nvSpPr>
        <p:spPr>
          <a:xfrm>
            <a:off x="3028950" y="6356351"/>
            <a:ext cx="4483198"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FC39EF13-85BA-4302-BEA3-07E01E3DF482}"/>
              </a:ext>
            </a:extLst>
          </p:cNvPr>
          <p:cNvSpPr>
            <a:spLocks noGrp="1"/>
          </p:cNvSpPr>
          <p:nvPr>
            <p:ph type="sldNum" sz="quarter" idx="12"/>
          </p:nvPr>
        </p:nvSpPr>
        <p:spPr/>
        <p:txBody>
          <a:bodyPr/>
          <a:lstStyle/>
          <a:p>
            <a:fld id="{B8AAB83D-125C-4889-B297-910E9B9071AC}" type="slidenum">
              <a:rPr lang="it-IT" smtClean="0"/>
              <a:t>34</a:t>
            </a:fld>
            <a:endParaRPr lang="it-IT"/>
          </a:p>
        </p:txBody>
      </p:sp>
    </p:spTree>
    <p:extLst>
      <p:ext uri="{BB962C8B-B14F-4D97-AF65-F5344CB8AC3E}">
        <p14:creationId xmlns:p14="http://schemas.microsoft.com/office/powerpoint/2010/main" val="17535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612</a:t>
            </a:r>
            <a:r>
              <a:rPr lang="it-IT" sz="2800" b="1" i="1" dirty="0">
                <a:solidFill>
                  <a:srgbClr val="FF0000"/>
                </a:solidFill>
              </a:rPr>
              <a:t>bis</a:t>
            </a:r>
            <a:r>
              <a:rPr lang="it-IT" sz="2800" dirty="0"/>
              <a:t> c.p. – Atti persecutori</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lnSpcReduction="10000"/>
          </a:bodyPr>
          <a:lstStyle/>
          <a:p>
            <a:pPr algn="just"/>
            <a:r>
              <a:rPr lang="it-IT" sz="2000" dirty="0">
                <a:solidFill>
                  <a:srgbClr val="000000"/>
                </a:solidFill>
                <a:latin typeface="Bitstream Vera Sans"/>
              </a:rPr>
              <a:t>Il testo della norma è stato ulteriormente modificato dall'</a:t>
            </a:r>
            <a:r>
              <a:rPr lang="it-IT" sz="2000" dirty="0">
                <a:solidFill>
                  <a:srgbClr val="0000FF"/>
                </a:solidFill>
                <a:latin typeface="Bitstream Vera Sans"/>
              </a:rPr>
              <a:t>art. 1, 3° co., D.L. 14.8.2013, n. 93</a:t>
            </a:r>
            <a:r>
              <a:rPr lang="it-IT" sz="2000" dirty="0">
                <a:solidFill>
                  <a:srgbClr val="000000"/>
                </a:solidFill>
                <a:latin typeface="Bitstream Vera Sans"/>
              </a:rPr>
              <a:t>, convertito in </a:t>
            </a:r>
            <a:r>
              <a:rPr lang="it-IT" sz="2000" dirty="0">
                <a:solidFill>
                  <a:srgbClr val="0000FF"/>
                </a:solidFill>
                <a:latin typeface="Bitstream Vera Sans"/>
              </a:rPr>
              <a:t>L. 15.10.2013, n. 119</a:t>
            </a:r>
            <a:r>
              <a:rPr lang="it-IT" sz="2000" dirty="0">
                <a:solidFill>
                  <a:srgbClr val="000000"/>
                </a:solidFill>
                <a:latin typeface="Bitstream Vera Sans"/>
              </a:rPr>
              <a:t>, recante "Disposizioni urgenti in materia di sicurezza e per il contrasto della violenza di genere, nonché in tema di protezione civile e di commissariamento delle province". Il decreto, pur avendo un contenuto assai eterogeneo, è principalmente dedicato all'introduzione di nuove misure volte a contrastare la </a:t>
            </a:r>
            <a:r>
              <a:rPr lang="it-IT" sz="2000" b="1" dirty="0">
                <a:solidFill>
                  <a:srgbClr val="000000"/>
                </a:solidFill>
                <a:latin typeface="Bitstream Vera Sans"/>
              </a:rPr>
              <a:t>violenza ai danni delle donne, con particolare riguardo alla violenza commessa in ambito familiare e domestico</a:t>
            </a:r>
            <a:r>
              <a:rPr lang="it-IT" sz="2000" dirty="0">
                <a:solidFill>
                  <a:srgbClr val="000000"/>
                </a:solidFill>
                <a:latin typeface="Bitstream Vera Sans"/>
              </a:rPr>
              <a:t>. Tale scopo è stato realizzato sul piano sostanziale attraverso le modifiche apportate, in particolare, agli </a:t>
            </a:r>
            <a:r>
              <a:rPr lang="it-IT" sz="2000" dirty="0">
                <a:solidFill>
                  <a:srgbClr val="0070C0"/>
                </a:solidFill>
                <a:latin typeface="Bitstream Vera Sans"/>
              </a:rPr>
              <a:t>artt. 572</a:t>
            </a:r>
            <a:r>
              <a:rPr lang="it-IT" sz="2000" dirty="0">
                <a:solidFill>
                  <a:srgbClr val="000000"/>
                </a:solidFill>
                <a:latin typeface="Bitstream Vera Sans"/>
              </a:rPr>
              <a:t>, 612 </a:t>
            </a:r>
            <a:r>
              <a:rPr lang="it-IT" sz="2000" i="1" dirty="0">
                <a:solidFill>
                  <a:srgbClr val="000000"/>
                </a:solidFill>
                <a:latin typeface="Bitstream Vera Sans"/>
              </a:rPr>
              <a:t>bis</a:t>
            </a:r>
            <a:r>
              <a:rPr lang="it-IT" sz="2000" dirty="0">
                <a:solidFill>
                  <a:srgbClr val="000000"/>
                </a:solidFill>
                <a:latin typeface="Bitstream Vera Sans"/>
              </a:rPr>
              <a:t> e </a:t>
            </a:r>
            <a:r>
              <a:rPr lang="it-IT" sz="2000" dirty="0">
                <a:solidFill>
                  <a:srgbClr val="0070C0"/>
                </a:solidFill>
                <a:latin typeface="Bitstream Vera Sans"/>
              </a:rPr>
              <a:t>609 ter</a:t>
            </a:r>
            <a:r>
              <a:rPr lang="it-IT" sz="2000" dirty="0">
                <a:solidFill>
                  <a:srgbClr val="000000"/>
                </a:solidFill>
                <a:latin typeface="Bitstream Vera Sans"/>
              </a:rPr>
              <a:t> e, sul piano processuale, attraverso l'introduzione di una serie di </a:t>
            </a:r>
            <a:r>
              <a:rPr lang="it-IT" sz="2000" b="1" dirty="0">
                <a:solidFill>
                  <a:srgbClr val="000000"/>
                </a:solidFill>
                <a:latin typeface="Bitstream Vera Sans"/>
              </a:rPr>
              <a:t>innovazioni</a:t>
            </a:r>
            <a:r>
              <a:rPr lang="it-IT" sz="2000" dirty="0">
                <a:solidFill>
                  <a:srgbClr val="000000"/>
                </a:solidFill>
                <a:latin typeface="Bitstream Vera Sans"/>
              </a:rPr>
              <a:t> volte a rafforzare gli strumenti di contrasto alla violenza in ambito domestico e di tutela della persona offesa. Tra queste ultime misure va ricordata, con particolare riferimento al delitto di cui all'art. 612 </a:t>
            </a:r>
            <a:r>
              <a:rPr lang="it-IT" sz="2000" i="1" dirty="0">
                <a:solidFill>
                  <a:srgbClr val="000000"/>
                </a:solidFill>
                <a:latin typeface="Bitstream Vera Sans"/>
              </a:rPr>
              <a:t>bis</a:t>
            </a:r>
            <a:r>
              <a:rPr lang="it-IT" sz="2000" dirty="0">
                <a:solidFill>
                  <a:srgbClr val="000000"/>
                </a:solidFill>
                <a:latin typeface="Bitstream Vera Sans"/>
              </a:rPr>
              <a:t>, la previsione </a:t>
            </a:r>
            <a:r>
              <a:rPr lang="it-IT" sz="2000" b="1" dirty="0">
                <a:solidFill>
                  <a:srgbClr val="000000"/>
                </a:solidFill>
                <a:latin typeface="Bitstream Vera Sans"/>
              </a:rPr>
              <a:t>dell'arresto obbligatorio in flagranza</a:t>
            </a:r>
            <a:r>
              <a:rPr lang="it-IT" sz="2000" dirty="0">
                <a:solidFill>
                  <a:srgbClr val="000000"/>
                </a:solidFill>
                <a:latin typeface="Bitstream Vera Sans"/>
              </a:rPr>
              <a:t> (</a:t>
            </a:r>
            <a:r>
              <a:rPr lang="it-IT" sz="2000" dirty="0">
                <a:solidFill>
                  <a:srgbClr val="0070C0"/>
                </a:solidFill>
                <a:latin typeface="Bitstream Vera Sans"/>
              </a:rPr>
              <a:t>art. 380, 2° co., lett. l ter</a:t>
            </a:r>
            <a:r>
              <a:rPr lang="it-IT" sz="2000" dirty="0">
                <a:latin typeface="Bitstream Vera Sans"/>
              </a:rPr>
              <a:t>, c.p.p.</a:t>
            </a:r>
            <a:r>
              <a:rPr lang="it-IT" sz="2000" dirty="0">
                <a:solidFill>
                  <a:srgbClr val="000000"/>
                </a:solidFill>
                <a:latin typeface="Bitstream Vera Sans"/>
              </a:rPr>
              <a:t>).</a:t>
            </a:r>
            <a:endParaRPr lang="it-IT" sz="2000" u="sng" dirty="0">
              <a:solidFill>
                <a:srgbClr val="1B0FB1"/>
              </a:solidFill>
            </a:endParaRPr>
          </a:p>
        </p:txBody>
      </p:sp>
      <p:sp>
        <p:nvSpPr>
          <p:cNvPr id="4" name="Date Placeholder 3">
            <a:extLst>
              <a:ext uri="{FF2B5EF4-FFF2-40B4-BE49-F238E27FC236}">
                <a16:creationId xmlns:a16="http://schemas.microsoft.com/office/drawing/2014/main" id="{C3367DF8-2303-4380-B940-559DB523E531}"/>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E12E0D97-CB35-47C3-BBBB-35D068B0E79E}"/>
              </a:ext>
            </a:extLst>
          </p:cNvPr>
          <p:cNvSpPr>
            <a:spLocks noGrp="1"/>
          </p:cNvSpPr>
          <p:nvPr>
            <p:ph type="ftr" sz="quarter" idx="11"/>
          </p:nvPr>
        </p:nvSpPr>
        <p:spPr>
          <a:xfrm>
            <a:off x="3028949" y="6356351"/>
            <a:ext cx="4145573"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E767D88E-B4CA-41D2-AE52-278E4E7B7D23}"/>
              </a:ext>
            </a:extLst>
          </p:cNvPr>
          <p:cNvSpPr>
            <a:spLocks noGrp="1"/>
          </p:cNvSpPr>
          <p:nvPr>
            <p:ph type="sldNum" sz="quarter" idx="12"/>
          </p:nvPr>
        </p:nvSpPr>
        <p:spPr/>
        <p:txBody>
          <a:bodyPr/>
          <a:lstStyle/>
          <a:p>
            <a:fld id="{B8AAB83D-125C-4889-B297-910E9B9071AC}" type="slidenum">
              <a:rPr lang="it-IT" smtClean="0"/>
              <a:t>35</a:t>
            </a:fld>
            <a:endParaRPr lang="it-IT"/>
          </a:p>
        </p:txBody>
      </p:sp>
    </p:spTree>
    <p:extLst>
      <p:ext uri="{BB962C8B-B14F-4D97-AF65-F5344CB8AC3E}">
        <p14:creationId xmlns:p14="http://schemas.microsoft.com/office/powerpoint/2010/main" val="21362845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612</a:t>
            </a:r>
            <a:r>
              <a:rPr lang="it-IT" sz="2800" b="1" i="1" dirty="0">
                <a:solidFill>
                  <a:srgbClr val="FF0000"/>
                </a:solidFill>
              </a:rPr>
              <a:t>bis</a:t>
            </a:r>
            <a:r>
              <a:rPr lang="it-IT" sz="2800" dirty="0"/>
              <a:t> </a:t>
            </a:r>
            <a:r>
              <a:rPr lang="it-IT" sz="2800" dirty="0">
                <a:solidFill>
                  <a:srgbClr val="FF0000"/>
                </a:solidFill>
              </a:rPr>
              <a:t>co. 2 </a:t>
            </a:r>
            <a:r>
              <a:rPr lang="it-IT" sz="2800" dirty="0"/>
              <a:t>c.p. – Atti persecutori aggravati</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algn="just"/>
            <a:r>
              <a:rPr lang="it-IT" sz="2000" b="1" dirty="0"/>
              <a:t>aumento di pena (</a:t>
            </a:r>
            <a:r>
              <a:rPr lang="it-IT" sz="2000" dirty="0"/>
              <a:t>fino a 1/3);</a:t>
            </a:r>
            <a:endParaRPr lang="it-IT" sz="2000" i="1" dirty="0"/>
          </a:p>
          <a:p>
            <a:pPr algn="just"/>
            <a:r>
              <a:rPr lang="it-IT" sz="2000" b="1" dirty="0"/>
              <a:t>reato proprio: </a:t>
            </a:r>
            <a:r>
              <a:rPr lang="it-IT" sz="2000" dirty="0"/>
              <a:t>coniuge, anche separato o divorziato/persona che è o è stata legata da relazione affettiva alla persona offesa ovvero/fatto commesso attraverso strumenti informatici o telematici;</a:t>
            </a:r>
          </a:p>
          <a:p>
            <a:pPr algn="just"/>
            <a:r>
              <a:rPr lang="it-IT" sz="2000" b="1" dirty="0"/>
              <a:t>conseguenze della condotta: eventi alternativi- </a:t>
            </a:r>
            <a:r>
              <a:rPr lang="it-IT" sz="2000" dirty="0"/>
              <a:t>un perdurante e grave stato di ansia o di paura/fondato timore per l'incolumità propria o di un prossimo congiunto o di persona al medesimo legata da relazione affettiva/costringere lo stesso ad alterare le proprie abitudini di vita</a:t>
            </a:r>
          </a:p>
          <a:p>
            <a:pPr algn="just"/>
            <a:r>
              <a:rPr lang="it-IT" sz="2000" dirty="0">
                <a:solidFill>
                  <a:srgbClr val="000000"/>
                </a:solidFill>
                <a:latin typeface="Bitstream Vera Sans"/>
              </a:rPr>
              <a:t>Il Giudice è tenuto ad accogliere l'istanza di </a:t>
            </a:r>
            <a:r>
              <a:rPr lang="it-IT" sz="2000" b="1" dirty="0">
                <a:solidFill>
                  <a:srgbClr val="000000"/>
                </a:solidFill>
                <a:latin typeface="Bitstream Vera Sans"/>
              </a:rPr>
              <a:t>patrocinio a spese dello Stato </a:t>
            </a:r>
            <a:r>
              <a:rPr lang="it-IT" sz="2000" dirty="0">
                <a:solidFill>
                  <a:srgbClr val="000000"/>
                </a:solidFill>
                <a:latin typeface="Bitstream Vera Sans"/>
              </a:rPr>
              <a:t>presentata dalla persona offesa dal reato di </a:t>
            </a:r>
            <a:r>
              <a:rPr lang="it-IT" sz="2000" i="1" dirty="0">
                <a:solidFill>
                  <a:srgbClr val="000000"/>
                </a:solidFill>
                <a:latin typeface="Bitstream Vera Sans"/>
              </a:rPr>
              <a:t>stalking</a:t>
            </a:r>
            <a:r>
              <a:rPr lang="it-IT" sz="2000" dirty="0">
                <a:solidFill>
                  <a:srgbClr val="000000"/>
                </a:solidFill>
                <a:latin typeface="Bitstream Vera Sans"/>
              </a:rPr>
              <a:t> a prescindere dai limiti di reddito fissati dall'</a:t>
            </a:r>
            <a:r>
              <a:rPr lang="it-IT" sz="2000" dirty="0">
                <a:solidFill>
                  <a:srgbClr val="0000FF"/>
                </a:solidFill>
                <a:latin typeface="Bitstream Vera Sans"/>
              </a:rPr>
              <a:t>art. 76, 1° co., D.P.R. 30.5.2002, n. 115</a:t>
            </a:r>
            <a:r>
              <a:rPr lang="it-IT" sz="2000" dirty="0">
                <a:solidFill>
                  <a:srgbClr val="000000"/>
                </a:solidFill>
                <a:latin typeface="Bitstream Vera Sans"/>
              </a:rPr>
              <a:t>, limiti che, invece, operano quando l'istante è il danneggiato del reato che intenda costituirsi parte civile nel processo penale (</a:t>
            </a:r>
            <a:r>
              <a:rPr lang="it-IT" sz="2000" dirty="0">
                <a:solidFill>
                  <a:srgbClr val="008000"/>
                </a:solidFill>
                <a:latin typeface="Bitstream Vera Sans"/>
              </a:rPr>
              <a:t>C., Sez. IV, 15.2.2017, n. 13497</a:t>
            </a:r>
            <a:r>
              <a:rPr lang="it-IT" sz="2000" dirty="0">
                <a:solidFill>
                  <a:srgbClr val="000000"/>
                </a:solidFill>
                <a:latin typeface="Bitstream Vera Sans"/>
              </a:rPr>
              <a:t>)</a:t>
            </a:r>
            <a:endParaRPr lang="it-IT" sz="2000" dirty="0"/>
          </a:p>
          <a:p>
            <a:pPr algn="just"/>
            <a:endParaRPr lang="it-IT" sz="2400" u="sng" dirty="0">
              <a:solidFill>
                <a:srgbClr val="1B0FB1"/>
              </a:solidFill>
            </a:endParaRPr>
          </a:p>
        </p:txBody>
      </p:sp>
      <p:sp>
        <p:nvSpPr>
          <p:cNvPr id="4" name="Date Placeholder 3">
            <a:extLst>
              <a:ext uri="{FF2B5EF4-FFF2-40B4-BE49-F238E27FC236}">
                <a16:creationId xmlns:a16="http://schemas.microsoft.com/office/drawing/2014/main" id="{ADD3649B-C9F9-4656-9228-180DA4D0498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08AE26B4-CE5A-45B5-90B9-5A6C0432EE8F}"/>
              </a:ext>
            </a:extLst>
          </p:cNvPr>
          <p:cNvSpPr>
            <a:spLocks noGrp="1"/>
          </p:cNvSpPr>
          <p:nvPr>
            <p:ph type="ftr" sz="quarter" idx="11"/>
          </p:nvPr>
        </p:nvSpPr>
        <p:spPr>
          <a:xfrm>
            <a:off x="3028950" y="6356351"/>
            <a:ext cx="390642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8B2D2CCE-8C9F-4A4F-ADA6-CFA95657E10C}"/>
              </a:ext>
            </a:extLst>
          </p:cNvPr>
          <p:cNvSpPr>
            <a:spLocks noGrp="1"/>
          </p:cNvSpPr>
          <p:nvPr>
            <p:ph type="sldNum" sz="quarter" idx="12"/>
          </p:nvPr>
        </p:nvSpPr>
        <p:spPr/>
        <p:txBody>
          <a:bodyPr/>
          <a:lstStyle/>
          <a:p>
            <a:fld id="{B8AAB83D-125C-4889-B297-910E9B9071AC}" type="slidenum">
              <a:rPr lang="it-IT" smtClean="0"/>
              <a:t>36</a:t>
            </a:fld>
            <a:endParaRPr lang="it-IT"/>
          </a:p>
        </p:txBody>
      </p:sp>
    </p:spTree>
    <p:extLst>
      <p:ext uri="{BB962C8B-B14F-4D97-AF65-F5344CB8AC3E}">
        <p14:creationId xmlns:p14="http://schemas.microsoft.com/office/powerpoint/2010/main" val="532066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612</a:t>
            </a:r>
            <a:r>
              <a:rPr lang="it-IT" sz="2800" b="1" i="1" dirty="0">
                <a:solidFill>
                  <a:srgbClr val="FF0000"/>
                </a:solidFill>
              </a:rPr>
              <a:t>bis</a:t>
            </a:r>
            <a:r>
              <a:rPr lang="it-IT" sz="2800" dirty="0"/>
              <a:t> </a:t>
            </a:r>
            <a:r>
              <a:rPr lang="it-IT" sz="2800" dirty="0">
                <a:solidFill>
                  <a:srgbClr val="FF0000"/>
                </a:solidFill>
              </a:rPr>
              <a:t>co. 4 </a:t>
            </a:r>
            <a:r>
              <a:rPr lang="it-IT" sz="2800" dirty="0"/>
              <a:t>c.p. – Ammonimento del Questore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a:xfrm>
            <a:off x="628650" y="1434905"/>
            <a:ext cx="7886700" cy="4742058"/>
          </a:xfrm>
        </p:spPr>
        <p:txBody>
          <a:bodyPr>
            <a:noAutofit/>
          </a:bodyPr>
          <a:lstStyle/>
          <a:p>
            <a:pPr algn="just"/>
            <a:r>
              <a:rPr lang="it-IT" sz="1600" dirty="0"/>
              <a:t>Vi è poi una ulteriore ipotesi di procedibilità d'ufficio, collegata alla previsione della </a:t>
            </a:r>
            <a:r>
              <a:rPr lang="it-IT" sz="1600" b="1" dirty="0"/>
              <a:t>procedura di ammonimento</a:t>
            </a:r>
            <a:r>
              <a:rPr lang="it-IT" sz="1600" dirty="0"/>
              <a:t>, introdotta dall'</a:t>
            </a:r>
            <a:r>
              <a:rPr lang="it-IT" sz="1600" dirty="0">
                <a:solidFill>
                  <a:srgbClr val="0070C0"/>
                </a:solidFill>
              </a:rPr>
              <a:t>art. 8, D.L. 23.2.2009, n. 11. </a:t>
            </a:r>
          </a:p>
          <a:p>
            <a:pPr algn="just"/>
            <a:r>
              <a:rPr lang="it-IT" sz="1600" dirty="0"/>
              <a:t>fino a quando non è proposta querela per il reato di cui all'art. 612 </a:t>
            </a:r>
            <a:r>
              <a:rPr lang="it-IT" sz="1600" i="1" dirty="0"/>
              <a:t>bis</a:t>
            </a:r>
            <a:r>
              <a:rPr lang="it-IT" sz="1600" dirty="0"/>
              <a:t> (dunque, la procedura non sembra ammissibile nel caso in cui il reato sia procedibile d'ufficio: </a:t>
            </a:r>
            <a:r>
              <a:rPr lang="it-IT" sz="1600" cap="small" dirty="0" err="1"/>
              <a:t>Pistorelli</a:t>
            </a:r>
            <a:r>
              <a:rPr lang="it-IT" sz="1600" dirty="0"/>
              <a:t>, 8), la persona offesa può esporre i fatti all'</a:t>
            </a:r>
            <a:r>
              <a:rPr lang="it-IT" sz="1600" b="1" dirty="0"/>
              <a:t>autorità di pubblica sicurezza </a:t>
            </a:r>
            <a:r>
              <a:rPr lang="it-IT" sz="1600" dirty="0"/>
              <a:t>avanzando richiesta al questore di ammonimento nei confronti dell'autore della condotta. </a:t>
            </a:r>
          </a:p>
          <a:p>
            <a:pPr algn="just"/>
            <a:r>
              <a:rPr lang="it-IT" sz="1600" dirty="0"/>
              <a:t>La richiesta è trasmessa senza ritardo al </a:t>
            </a:r>
            <a:r>
              <a:rPr lang="it-IT" sz="1600" b="1" dirty="0"/>
              <a:t>questore</a:t>
            </a:r>
            <a:r>
              <a:rPr lang="it-IT" sz="1600" dirty="0"/>
              <a:t>, il quale, assunte se necessario informazioni dagli organi investigativi e sentite le persone informate dei fatti, ove ritenga fondata l'istanza, ammonisce oralmente il soggetto nei cui confronti è stato richiesto il provvedimento, invitandolo a tenere una </a:t>
            </a:r>
            <a:r>
              <a:rPr lang="it-IT" sz="1600" b="1" dirty="0"/>
              <a:t>condotta conforme </a:t>
            </a:r>
            <a:r>
              <a:rPr lang="it-IT" sz="1600" dirty="0"/>
              <a:t>alla legge e redigendo processo verbale, copia del quale è rilasciata al richiedente l'ammonimento e al soggetto ammonito. Il questore valuta anche l'eventuale adozione di provvedimenti in materia di armi e munizioni (</a:t>
            </a:r>
            <a:r>
              <a:rPr lang="it-IT" sz="1600" cap="small" dirty="0"/>
              <a:t>Bricchetti</a:t>
            </a:r>
            <a:r>
              <a:rPr lang="it-IT" sz="1600" dirty="0"/>
              <a:t>, </a:t>
            </a:r>
            <a:r>
              <a:rPr lang="it-IT" sz="1600" cap="small" dirty="0" err="1"/>
              <a:t>Pistorelli</a:t>
            </a:r>
            <a:r>
              <a:rPr lang="it-IT" sz="1600" dirty="0"/>
              <a:t>, </a:t>
            </a:r>
            <a:r>
              <a:rPr lang="it-IT" sz="1600" i="1" dirty="0"/>
              <a:t>Entra nel codice</a:t>
            </a:r>
            <a:r>
              <a:rPr lang="it-IT" sz="1600" dirty="0"/>
              <a:t>, 69). Il D.L. 14.8.2013, n. 93, convertito in L. 15.10.2013, n. 119, ha ora reso obbligatoria l'adozione dei provvedimenti in materia di armi e munizioni (art. 1, 4° co., 14.8.2013, n. 93). </a:t>
            </a:r>
          </a:p>
          <a:p>
            <a:pPr algn="just"/>
            <a:r>
              <a:rPr lang="it-IT" sz="1600" dirty="0"/>
              <a:t>la pena per il delitto di cui </a:t>
            </a:r>
            <a:r>
              <a:rPr lang="it-IT" sz="1600" dirty="0">
                <a:solidFill>
                  <a:srgbClr val="FF0000"/>
                </a:solidFill>
              </a:rPr>
              <a:t>all'art. 612 </a:t>
            </a:r>
            <a:r>
              <a:rPr lang="it-IT" sz="1600" i="1" dirty="0">
                <a:solidFill>
                  <a:srgbClr val="FF0000"/>
                </a:solidFill>
              </a:rPr>
              <a:t>bis</a:t>
            </a:r>
            <a:r>
              <a:rPr lang="it-IT" sz="1600" dirty="0"/>
              <a:t> è aumentata se il fatto è commesso da soggetto già ammonito e si procede d'ufficio per tale delitto quando il fatto è commesso da soggetto ammonito. </a:t>
            </a:r>
            <a:endParaRPr lang="it-IT" sz="1600" u="sng" dirty="0">
              <a:solidFill>
                <a:srgbClr val="1B0FB1"/>
              </a:solidFill>
            </a:endParaRPr>
          </a:p>
        </p:txBody>
      </p:sp>
      <p:sp>
        <p:nvSpPr>
          <p:cNvPr id="4" name="Date Placeholder 3">
            <a:extLst>
              <a:ext uri="{FF2B5EF4-FFF2-40B4-BE49-F238E27FC236}">
                <a16:creationId xmlns:a16="http://schemas.microsoft.com/office/drawing/2014/main" id="{40822B54-1A80-439A-A882-4ED68E0F644D}"/>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A904B147-5B8B-4F73-BAC4-204C846A5A8F}"/>
              </a:ext>
            </a:extLst>
          </p:cNvPr>
          <p:cNvSpPr>
            <a:spLocks noGrp="1"/>
          </p:cNvSpPr>
          <p:nvPr>
            <p:ph type="ftr" sz="quarter" idx="11"/>
          </p:nvPr>
        </p:nvSpPr>
        <p:spPr>
          <a:xfrm>
            <a:off x="3028950" y="6356351"/>
            <a:ext cx="3920490"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4135DFB6-F669-4BAA-BD9B-4A8DFF94FF86}"/>
              </a:ext>
            </a:extLst>
          </p:cNvPr>
          <p:cNvSpPr>
            <a:spLocks noGrp="1"/>
          </p:cNvSpPr>
          <p:nvPr>
            <p:ph type="sldNum" sz="quarter" idx="12"/>
          </p:nvPr>
        </p:nvSpPr>
        <p:spPr/>
        <p:txBody>
          <a:bodyPr/>
          <a:lstStyle/>
          <a:p>
            <a:fld id="{B8AAB83D-125C-4889-B297-910E9B9071AC}" type="slidenum">
              <a:rPr lang="it-IT" smtClean="0"/>
              <a:t>37</a:t>
            </a:fld>
            <a:endParaRPr lang="it-IT"/>
          </a:p>
        </p:txBody>
      </p:sp>
    </p:spTree>
    <p:extLst>
      <p:ext uri="{BB962C8B-B14F-4D97-AF65-F5344CB8AC3E}">
        <p14:creationId xmlns:p14="http://schemas.microsoft.com/office/powerpoint/2010/main" val="41159286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612</a:t>
            </a:r>
            <a:r>
              <a:rPr lang="it-IT" sz="2800" b="1" i="1" dirty="0">
                <a:solidFill>
                  <a:srgbClr val="FF0000"/>
                </a:solidFill>
              </a:rPr>
              <a:t>bis</a:t>
            </a:r>
            <a:r>
              <a:rPr lang="it-IT" sz="2800" dirty="0"/>
              <a:t> </a:t>
            </a:r>
            <a:r>
              <a:rPr lang="it-IT" sz="2800" dirty="0">
                <a:solidFill>
                  <a:srgbClr val="FF0000"/>
                </a:solidFill>
              </a:rPr>
              <a:t>co. 2 </a:t>
            </a:r>
            <a:r>
              <a:rPr lang="it-IT" sz="2800" dirty="0"/>
              <a:t>c.p. – Atti persecutori aggravati</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a:bodyPr>
          <a:lstStyle/>
          <a:p>
            <a:pPr algn="just"/>
            <a:r>
              <a:rPr lang="it-IT" sz="2000" i="1" dirty="0">
                <a:solidFill>
                  <a:srgbClr val="000000"/>
                </a:solidFill>
                <a:latin typeface="Bitstream Vera Sans"/>
              </a:rPr>
              <a:t>È configurabile l'ipotesi aggravata di cui al </a:t>
            </a:r>
            <a:r>
              <a:rPr lang="it-IT" sz="2000" i="1" dirty="0">
                <a:solidFill>
                  <a:srgbClr val="FF0000"/>
                </a:solidFill>
                <a:latin typeface="Bitstream Vera Sans"/>
              </a:rPr>
              <a:t>2° co. dell'art. 612 bis </a:t>
            </a:r>
            <a:r>
              <a:rPr lang="it-IT" sz="2000" i="1" dirty="0">
                <a:solidFill>
                  <a:srgbClr val="000000"/>
                </a:solidFill>
                <a:latin typeface="Bitstream Vera Sans"/>
              </a:rPr>
              <a:t>in presenza di comportamenti che, sorti nell'ambito di una comunità familiare (o a questa assimilata), ovvero determinati dalla sua esistenza e sviluppo, esulino dalla fattispecie dei </a:t>
            </a:r>
            <a:r>
              <a:rPr lang="it-IT" sz="2000" b="1" i="1" dirty="0">
                <a:solidFill>
                  <a:srgbClr val="000000"/>
                </a:solidFill>
                <a:latin typeface="Bitstream Vera Sans"/>
              </a:rPr>
              <a:t>maltrattamenti in famiglia</a:t>
            </a:r>
            <a:r>
              <a:rPr lang="it-IT" sz="2000" i="1" dirty="0">
                <a:solidFill>
                  <a:srgbClr val="000000"/>
                </a:solidFill>
                <a:latin typeface="Bitstream Vera Sans"/>
              </a:rPr>
              <a:t> per la sopravvenuta cessazione del vincolo familiare ed affettivo o comunque della sua attualità temporale </a:t>
            </a:r>
            <a:r>
              <a:rPr lang="it-IT" sz="2000" dirty="0">
                <a:solidFill>
                  <a:srgbClr val="000000"/>
                </a:solidFill>
                <a:latin typeface="Bitstream Vera Sans"/>
              </a:rPr>
              <a:t>(</a:t>
            </a:r>
            <a:r>
              <a:rPr lang="it-IT" sz="2000" dirty="0">
                <a:solidFill>
                  <a:srgbClr val="008000"/>
                </a:solidFill>
                <a:latin typeface="Bitstream Vera Sans"/>
              </a:rPr>
              <a:t>C., Sez. VI, 19.5.2016, n. 30704</a:t>
            </a:r>
            <a:r>
              <a:rPr lang="it-IT" sz="2000" dirty="0">
                <a:solidFill>
                  <a:srgbClr val="000000"/>
                </a:solidFill>
                <a:latin typeface="Bitstream Vera Sans"/>
              </a:rPr>
              <a:t>; </a:t>
            </a:r>
            <a:r>
              <a:rPr lang="it-IT" sz="2000" dirty="0">
                <a:solidFill>
                  <a:srgbClr val="00B050"/>
                </a:solidFill>
                <a:latin typeface="Bitstream Vera Sans"/>
              </a:rPr>
              <a:t>C., Sez. II, 21.4.2016, n. 17719; C., Sez. VI, 24.11.2011-20.6.2012, n. 24575</a:t>
            </a:r>
            <a:r>
              <a:rPr lang="it-IT" sz="2000" dirty="0">
                <a:solidFill>
                  <a:srgbClr val="000000"/>
                </a:solidFill>
                <a:latin typeface="Bitstream Vera Sans"/>
              </a:rPr>
              <a:t>).</a:t>
            </a:r>
          </a:p>
          <a:p>
            <a:pPr algn="just"/>
            <a:r>
              <a:rPr lang="it-IT" sz="2000" i="1" dirty="0">
                <a:solidFill>
                  <a:srgbClr val="000000"/>
                </a:solidFill>
                <a:latin typeface="Bitstream Vera Sans"/>
              </a:rPr>
              <a:t>La </a:t>
            </a:r>
            <a:r>
              <a:rPr lang="it-IT" sz="2000" b="1" i="1" dirty="0">
                <a:solidFill>
                  <a:srgbClr val="000000"/>
                </a:solidFill>
                <a:latin typeface="Bitstream Vera Sans"/>
              </a:rPr>
              <a:t>reciprocità</a:t>
            </a:r>
            <a:r>
              <a:rPr lang="it-IT" sz="2000" i="1" dirty="0">
                <a:solidFill>
                  <a:srgbClr val="000000"/>
                </a:solidFill>
                <a:latin typeface="Bitstream Vera Sans"/>
              </a:rPr>
              <a:t> dei comportamenti molesti non esclude la configurabilità del delitto di atti persecutori, incombendo, in tali ipotesi, sul giudice un più accurato onere di motivazione in ordine alla sussistenza dell'evento di danno </a:t>
            </a:r>
            <a:r>
              <a:rPr lang="it-IT" sz="2000" dirty="0">
                <a:solidFill>
                  <a:srgbClr val="000000"/>
                </a:solidFill>
                <a:latin typeface="Bitstream Vera Sans"/>
              </a:rPr>
              <a:t>(</a:t>
            </a:r>
            <a:r>
              <a:rPr lang="it-IT" sz="2000" dirty="0">
                <a:solidFill>
                  <a:srgbClr val="008000"/>
                </a:solidFill>
                <a:latin typeface="Bitstream Vera Sans"/>
              </a:rPr>
              <a:t>C., Sez. III, 23.5.2013, n. 45648</a:t>
            </a:r>
            <a:r>
              <a:rPr lang="it-IT" sz="2000" dirty="0">
                <a:solidFill>
                  <a:srgbClr val="000000"/>
                </a:solidFill>
                <a:latin typeface="Bitstream Vera Sans"/>
              </a:rPr>
              <a:t>).</a:t>
            </a:r>
            <a:endParaRPr lang="it-IT" sz="2000" u="sng" dirty="0">
              <a:solidFill>
                <a:srgbClr val="1B0FB1"/>
              </a:solidFill>
            </a:endParaRPr>
          </a:p>
        </p:txBody>
      </p:sp>
      <p:sp>
        <p:nvSpPr>
          <p:cNvPr id="4" name="Date Placeholder 3">
            <a:extLst>
              <a:ext uri="{FF2B5EF4-FFF2-40B4-BE49-F238E27FC236}">
                <a16:creationId xmlns:a16="http://schemas.microsoft.com/office/drawing/2014/main" id="{4D3BF4D7-F455-4123-A764-AE1CC292A00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75619990-F2C5-430E-89CC-CCA094F1E55D}"/>
              </a:ext>
            </a:extLst>
          </p:cNvPr>
          <p:cNvSpPr>
            <a:spLocks noGrp="1"/>
          </p:cNvSpPr>
          <p:nvPr>
            <p:ph type="ftr" sz="quarter" idx="11"/>
          </p:nvPr>
        </p:nvSpPr>
        <p:spPr>
          <a:xfrm>
            <a:off x="3028949" y="6356351"/>
            <a:ext cx="389235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341AB7B4-5834-4C7D-8363-27ADB1BE8E69}"/>
              </a:ext>
            </a:extLst>
          </p:cNvPr>
          <p:cNvSpPr>
            <a:spLocks noGrp="1"/>
          </p:cNvSpPr>
          <p:nvPr>
            <p:ph type="sldNum" sz="quarter" idx="12"/>
          </p:nvPr>
        </p:nvSpPr>
        <p:spPr/>
        <p:txBody>
          <a:bodyPr/>
          <a:lstStyle/>
          <a:p>
            <a:fld id="{B8AAB83D-125C-4889-B297-910E9B9071AC}" type="slidenum">
              <a:rPr lang="it-IT" smtClean="0"/>
              <a:t>38</a:t>
            </a:fld>
            <a:endParaRPr lang="it-IT"/>
          </a:p>
        </p:txBody>
      </p:sp>
    </p:spTree>
    <p:extLst>
      <p:ext uri="{BB962C8B-B14F-4D97-AF65-F5344CB8AC3E}">
        <p14:creationId xmlns:p14="http://schemas.microsoft.com/office/powerpoint/2010/main" val="3227459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612</a:t>
            </a:r>
            <a:r>
              <a:rPr lang="it-IT" sz="2800" b="1" i="1" dirty="0">
                <a:solidFill>
                  <a:srgbClr val="FF0000"/>
                </a:solidFill>
              </a:rPr>
              <a:t>bis</a:t>
            </a:r>
            <a:r>
              <a:rPr lang="it-IT" sz="2800" dirty="0"/>
              <a:t> c.p. – Atti persecutori</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normAutofit fontScale="55000" lnSpcReduction="20000"/>
          </a:bodyPr>
          <a:lstStyle/>
          <a:p>
            <a:endParaRPr lang="it-IT" dirty="0"/>
          </a:p>
          <a:p>
            <a:pPr marL="0" indent="0" algn="ctr">
              <a:buNone/>
            </a:pPr>
            <a:r>
              <a:rPr lang="it-IT" sz="4400" b="1" u="sng" dirty="0"/>
              <a:t>Le misure a sostegno delle vittime di atti persecutori</a:t>
            </a:r>
            <a:endParaRPr lang="it-IT" sz="4400" u="sng" dirty="0"/>
          </a:p>
          <a:p>
            <a:r>
              <a:rPr lang="it-IT" dirty="0"/>
              <a:t>Anche il citato </a:t>
            </a:r>
            <a:r>
              <a:rPr lang="it-IT" b="1" dirty="0"/>
              <a:t>D.L. 23.2.2009, n. 11</a:t>
            </a:r>
            <a:r>
              <a:rPr lang="it-IT" dirty="0"/>
              <a:t>, segue la positiva tendenza, di tutti i recenti provvedimenti in materia, di affiancare alle misure </a:t>
            </a:r>
            <a:r>
              <a:rPr lang="it-IT" i="1" dirty="0" err="1"/>
              <a:t>latu</a:t>
            </a:r>
            <a:r>
              <a:rPr lang="it-IT" i="1" dirty="0"/>
              <a:t> </a:t>
            </a:r>
            <a:r>
              <a:rPr lang="it-IT" i="1" dirty="0" err="1"/>
              <a:t>sensu</a:t>
            </a:r>
            <a:r>
              <a:rPr lang="it-IT" dirty="0"/>
              <a:t> penali misure di sostegno alle vittime dei reati (</a:t>
            </a:r>
            <a:r>
              <a:rPr lang="it-IT" cap="small" dirty="0"/>
              <a:t>Romano</a:t>
            </a:r>
            <a:r>
              <a:rPr lang="it-IT" dirty="0"/>
              <a:t>, </a:t>
            </a:r>
            <a:r>
              <a:rPr lang="it-IT" i="1" dirty="0"/>
              <a:t>PS</a:t>
            </a:r>
            <a:r>
              <a:rPr lang="it-IT" dirty="0"/>
              <a:t>, II, 407 ss.).</a:t>
            </a:r>
          </a:p>
          <a:p>
            <a:r>
              <a:rPr lang="it-IT" dirty="0"/>
              <a:t>Pertanto, si prevede che alla vittime del reato di atti persecutori siano fornite - da forze dell'ordine, </a:t>
            </a:r>
            <a:r>
              <a:rPr lang="it-IT" b="1" dirty="0"/>
              <a:t>presidi sanitari </a:t>
            </a:r>
            <a:r>
              <a:rPr lang="it-IT" dirty="0"/>
              <a:t>e istituzioni pubbliche - tutte le </a:t>
            </a:r>
            <a:r>
              <a:rPr lang="it-IT" b="1" dirty="0"/>
              <a:t>informazioni relative ai centri antiviolenza</a:t>
            </a:r>
            <a:r>
              <a:rPr lang="it-IT" dirty="0"/>
              <a:t> presenti sul territorio e, in particolare, nella zona di residenza della vittima. Le forze dell'ordine, i presidi sanitari e le istituzioni pubbliche provvedono a mettere in contatto la vittima con i centri antiviolenza, qualora questa ne faccia espressamente richiesta (art. 11 D.L.).</a:t>
            </a:r>
          </a:p>
          <a:p>
            <a:r>
              <a:rPr lang="it-IT" dirty="0"/>
              <a:t>Inoltre, si prevede la istituzione, presso la Presidenza del Consiglio dei Ministri - Dipartimento per le pari opportunità, di un </a:t>
            </a:r>
            <a:r>
              <a:rPr lang="it-IT" b="1" dirty="0"/>
              <a:t>numero verde nazionale</a:t>
            </a:r>
            <a:r>
              <a:rPr lang="it-IT" dirty="0"/>
              <a:t> a favore delle vittime degli atti persecutori, attivo ventiquattro ore su ventiquattro, con la finalità di fornire un servizio di prima assistenza psicologica e giuridica da parte di personale dotato delle adeguate competenze, nonché di comunicare prontamente, nei casi di urgenza e su richiesta della persona offesa, alle forze dell'ordine competenti gli atti persecutori segnalati (art. 12 D.L.).</a:t>
            </a:r>
          </a:p>
          <a:p>
            <a:r>
              <a:rPr lang="it-IT" dirty="0"/>
              <a:t>Agli stranieri, vittime di delitti di violenza domestica, tra cui è compreso il reato di cui all'art. 612 </a:t>
            </a:r>
            <a:r>
              <a:rPr lang="it-IT" i="1" dirty="0"/>
              <a:t>bis</a:t>
            </a:r>
            <a:r>
              <a:rPr lang="it-IT" dirty="0"/>
              <a:t>, può essere concesso il </a:t>
            </a:r>
            <a:r>
              <a:rPr lang="it-IT" b="1" dirty="0"/>
              <a:t>permesso di soggiorno</a:t>
            </a:r>
            <a:r>
              <a:rPr lang="it-IT" dirty="0"/>
              <a:t> previsto all'art. 5, 6° co., </a:t>
            </a:r>
            <a:r>
              <a:rPr lang="it-IT" dirty="0" err="1"/>
              <a:t>D.Lgs.</a:t>
            </a:r>
            <a:r>
              <a:rPr lang="it-IT" dirty="0"/>
              <a:t> 25.7.1998, n. 286, al fine di consentirgli di sottrarsi alla violenza (art. 18 bis, </a:t>
            </a:r>
            <a:r>
              <a:rPr lang="it-IT" dirty="0" err="1"/>
              <a:t>D.Lgs.</a:t>
            </a:r>
            <a:r>
              <a:rPr lang="it-IT" dirty="0"/>
              <a:t> 25.7.1998, n. 286, introdotto dall'art. 4, D.L. 14.8.2013, n. 93, convertito in L. 15.10.2013, n. 119).</a:t>
            </a:r>
          </a:p>
          <a:p>
            <a:pPr algn="just"/>
            <a:endParaRPr lang="it-IT" sz="2000" u="sng" dirty="0">
              <a:solidFill>
                <a:srgbClr val="1B0FB1"/>
              </a:solidFill>
            </a:endParaRPr>
          </a:p>
        </p:txBody>
      </p:sp>
      <p:sp>
        <p:nvSpPr>
          <p:cNvPr id="4" name="Date Placeholder 3">
            <a:extLst>
              <a:ext uri="{FF2B5EF4-FFF2-40B4-BE49-F238E27FC236}">
                <a16:creationId xmlns:a16="http://schemas.microsoft.com/office/drawing/2014/main" id="{84E4D98D-17CD-43D5-AC5B-17BFEAA760F6}"/>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E732EDEF-53D3-40A1-A501-19381AD20A34}"/>
              </a:ext>
            </a:extLst>
          </p:cNvPr>
          <p:cNvSpPr>
            <a:spLocks noGrp="1"/>
          </p:cNvSpPr>
          <p:nvPr>
            <p:ph type="ftr" sz="quarter" idx="11"/>
          </p:nvPr>
        </p:nvSpPr>
        <p:spPr>
          <a:xfrm>
            <a:off x="3028950" y="6356351"/>
            <a:ext cx="372354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4A89D074-262B-4E00-BB43-A3611DA2F0A2}"/>
              </a:ext>
            </a:extLst>
          </p:cNvPr>
          <p:cNvSpPr>
            <a:spLocks noGrp="1"/>
          </p:cNvSpPr>
          <p:nvPr>
            <p:ph type="sldNum" sz="quarter" idx="12"/>
          </p:nvPr>
        </p:nvSpPr>
        <p:spPr/>
        <p:txBody>
          <a:bodyPr/>
          <a:lstStyle/>
          <a:p>
            <a:fld id="{B8AAB83D-125C-4889-B297-910E9B9071AC}" type="slidenum">
              <a:rPr lang="it-IT" smtClean="0"/>
              <a:t>39</a:t>
            </a:fld>
            <a:endParaRPr lang="it-IT"/>
          </a:p>
        </p:txBody>
      </p:sp>
    </p:spTree>
    <p:extLst>
      <p:ext uri="{BB962C8B-B14F-4D97-AF65-F5344CB8AC3E}">
        <p14:creationId xmlns:p14="http://schemas.microsoft.com/office/powerpoint/2010/main" val="357995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FA616B-2995-41A4-8459-3AF19794C585}"/>
              </a:ext>
            </a:extLst>
          </p:cNvPr>
          <p:cNvSpPr txBox="1">
            <a:spLocks noGrp="1"/>
          </p:cNvSpPr>
          <p:nvPr>
            <p:ph type="ctrTitle"/>
          </p:nvPr>
        </p:nvSpPr>
        <p:spPr/>
        <p:txBody>
          <a:bodyPr/>
          <a:lstStyle/>
          <a:p>
            <a:pPr lvl="0"/>
            <a:r>
              <a:rPr lang="it-IT" dirty="0"/>
              <a:t>DEI DELITTI CONTRO LA MORALE FAMILIARE</a:t>
            </a:r>
          </a:p>
        </p:txBody>
      </p:sp>
      <p:sp>
        <p:nvSpPr>
          <p:cNvPr id="3" name="Sottotitolo 2">
            <a:extLst>
              <a:ext uri="{FF2B5EF4-FFF2-40B4-BE49-F238E27FC236}">
                <a16:creationId xmlns:a16="http://schemas.microsoft.com/office/drawing/2014/main" id="{957190D8-8334-47F2-AAEC-AD4E7EF57839}"/>
              </a:ext>
            </a:extLst>
          </p:cNvPr>
          <p:cNvSpPr txBox="1">
            <a:spLocks noGrp="1"/>
          </p:cNvSpPr>
          <p:nvPr>
            <p:ph type="subTitle" idx="1"/>
          </p:nvPr>
        </p:nvSpPr>
        <p:spPr>
          <a:xfrm>
            <a:off x="759655" y="4195398"/>
            <a:ext cx="8004517" cy="1309255"/>
          </a:xfrm>
        </p:spPr>
        <p:txBody>
          <a:bodyPr/>
          <a:lstStyle/>
          <a:p>
            <a:pPr lvl="0" algn="l"/>
            <a:r>
              <a:rPr lang="it-IT" dirty="0"/>
              <a:t>564 – INCESTO</a:t>
            </a:r>
          </a:p>
          <a:p>
            <a:pPr lvl="0" algn="l"/>
            <a:r>
              <a:rPr lang="it-IT" dirty="0"/>
              <a:t>565- ATTENTATI ALLA MORALE FAMILIARE COMMESSI COL MEZZO DELLA STAMPA</a:t>
            </a:r>
          </a:p>
        </p:txBody>
      </p:sp>
      <p:sp>
        <p:nvSpPr>
          <p:cNvPr id="4" name="Date Placeholder 3">
            <a:extLst>
              <a:ext uri="{FF2B5EF4-FFF2-40B4-BE49-F238E27FC236}">
                <a16:creationId xmlns:a16="http://schemas.microsoft.com/office/drawing/2014/main" id="{1CD44A83-4A2E-4151-A6A6-2CD94830F4F9}"/>
              </a:ext>
            </a:extLst>
          </p:cNvPr>
          <p:cNvSpPr>
            <a:spLocks noGrp="1"/>
          </p:cNvSpPr>
          <p:nvPr>
            <p:ph type="dt" sz="half" idx="10"/>
          </p:nvPr>
        </p:nvSpPr>
        <p:spPr/>
        <p:txBody>
          <a:bodyPr/>
          <a:lstStyle/>
          <a:p>
            <a:pPr lvl="0"/>
            <a:r>
              <a:rPr lang="it-IT"/>
              <a:t>22/09/2017</a:t>
            </a:r>
            <a:endParaRPr lang="en-US"/>
          </a:p>
        </p:txBody>
      </p:sp>
      <p:sp>
        <p:nvSpPr>
          <p:cNvPr id="5" name="Footer Placeholder 4">
            <a:extLst>
              <a:ext uri="{FF2B5EF4-FFF2-40B4-BE49-F238E27FC236}">
                <a16:creationId xmlns:a16="http://schemas.microsoft.com/office/drawing/2014/main" id="{4F3320E9-448E-43E5-A3BA-4C1425C8AE18}"/>
              </a:ext>
            </a:extLst>
          </p:cNvPr>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a:extLst>
              <a:ext uri="{FF2B5EF4-FFF2-40B4-BE49-F238E27FC236}">
                <a16:creationId xmlns:a16="http://schemas.microsoft.com/office/drawing/2014/main" id="{70DAC143-EF6B-47A8-BA36-A815AA471FC9}"/>
              </a:ext>
            </a:extLst>
          </p:cNvPr>
          <p:cNvSpPr>
            <a:spLocks noGrp="1"/>
          </p:cNvSpPr>
          <p:nvPr>
            <p:ph type="sldNum" sz="quarter" idx="12"/>
          </p:nvPr>
        </p:nvSpPr>
        <p:spPr/>
        <p:txBody>
          <a:bodyPr/>
          <a:lstStyle/>
          <a:p>
            <a:pPr lvl="0"/>
            <a:fld id="{E35B2FF5-3888-4C48-82B1-DE133AB351D7}" type="slidenum">
              <a:rPr lang="en-US" smtClean="0"/>
              <a:t>4</a:t>
            </a:fld>
            <a:endParaRPr lang="en-US"/>
          </a:p>
        </p:txBody>
      </p:sp>
    </p:spTree>
    <p:extLst>
      <p:ext uri="{BB962C8B-B14F-4D97-AF65-F5344CB8AC3E}">
        <p14:creationId xmlns:p14="http://schemas.microsoft.com/office/powerpoint/2010/main" val="3330932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571501" y="712269"/>
            <a:ext cx="2664206" cy="5502264"/>
          </a:xfrm>
        </p:spPr>
        <p:txBody>
          <a:bodyPr>
            <a:normAutofit/>
          </a:bodyPr>
          <a:lstStyle/>
          <a:p>
            <a:r>
              <a:rPr lang="it-IT" sz="4000" dirty="0">
                <a:solidFill>
                  <a:srgbClr val="FFFFFF"/>
                </a:solidFill>
              </a:rPr>
              <a:t>MISURE </a:t>
            </a:r>
            <a:br>
              <a:rPr lang="it-IT" sz="4000" dirty="0">
                <a:solidFill>
                  <a:srgbClr val="FFFFFF"/>
                </a:solidFill>
              </a:rPr>
            </a:br>
            <a:r>
              <a:rPr lang="it-IT" sz="4000" dirty="0">
                <a:solidFill>
                  <a:srgbClr val="FFFFFF"/>
                </a:solidFill>
              </a:rPr>
              <a:t>CAUTELARI</a:t>
            </a:r>
          </a:p>
        </p:txBody>
      </p:sp>
      <p:graphicFrame>
        <p:nvGraphicFramePr>
          <p:cNvPr id="6" name="Segnaposto contenuto 2"/>
          <p:cNvGraphicFramePr>
            <a:graphicFrameLocks noGrp="1"/>
          </p:cNvGraphicFramePr>
          <p:nvPr>
            <p:ph idx="1"/>
            <p:extLst>
              <p:ext uri="{D42A27DB-BD31-4B8C-83A1-F6EECF244321}">
                <p14:modId xmlns:p14="http://schemas.microsoft.com/office/powerpoint/2010/main" val="3377709441"/>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3C2EDF35-68CB-417F-852B-7159E606AEAD}"/>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6F90407C-09A9-487F-A694-2C354D1E6AF8}"/>
              </a:ext>
            </a:extLst>
          </p:cNvPr>
          <p:cNvSpPr>
            <a:spLocks noGrp="1"/>
          </p:cNvSpPr>
          <p:nvPr>
            <p:ph type="ftr" sz="quarter" idx="11"/>
          </p:nvPr>
        </p:nvSpPr>
        <p:spPr>
          <a:xfrm>
            <a:off x="3314700" y="6378711"/>
            <a:ext cx="4117438"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2FEDEBAB-673E-415D-A533-D660FBCB4834}"/>
              </a:ext>
            </a:extLst>
          </p:cNvPr>
          <p:cNvSpPr>
            <a:spLocks noGrp="1"/>
          </p:cNvSpPr>
          <p:nvPr>
            <p:ph type="sldNum" sz="quarter" idx="12"/>
          </p:nvPr>
        </p:nvSpPr>
        <p:spPr/>
        <p:txBody>
          <a:bodyPr/>
          <a:lstStyle/>
          <a:p>
            <a:fld id="{B8AAB83D-125C-4889-B297-910E9B9071AC}" type="slidenum">
              <a:rPr lang="it-IT" smtClean="0"/>
              <a:t>40</a:t>
            </a:fld>
            <a:endParaRPr lang="it-IT"/>
          </a:p>
        </p:txBody>
      </p:sp>
    </p:spTree>
    <p:extLst>
      <p:ext uri="{BB962C8B-B14F-4D97-AF65-F5344CB8AC3E}">
        <p14:creationId xmlns:p14="http://schemas.microsoft.com/office/powerpoint/2010/main" val="1304688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9E7DC2-201F-4866-94D7-48133F218550}"/>
              </a:ext>
            </a:extLst>
          </p:cNvPr>
          <p:cNvSpPr>
            <a:spLocks noGrp="1"/>
          </p:cNvSpPr>
          <p:nvPr>
            <p:ph type="title"/>
          </p:nvPr>
        </p:nvSpPr>
        <p:spPr/>
        <p:txBody>
          <a:bodyPr>
            <a:normAutofit fontScale="90000"/>
          </a:bodyPr>
          <a:lstStyle/>
          <a:p>
            <a:pPr lvl="0" algn="ctr">
              <a:spcBef>
                <a:spcPts val="1000"/>
              </a:spcBef>
            </a:pP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r>
              <a:rPr lang="it-IT" sz="2800" u="sng" dirty="0">
                <a:solidFill>
                  <a:prstClr val="black"/>
                </a:solidFill>
                <a:latin typeface="Calibri" panose="020F0502020204030204"/>
                <a:ea typeface="+mn-ea"/>
                <a:cs typeface="+mn-cs"/>
              </a:rPr>
              <a:t>Misura cautelare ex </a:t>
            </a:r>
            <a:r>
              <a:rPr lang="de-DE" sz="2800" u="sng" dirty="0">
                <a:solidFill>
                  <a:srgbClr val="1B0FB1"/>
                </a:solidFill>
                <a:latin typeface="Calibri" panose="020F0502020204030204"/>
                <a:ea typeface="+mn-ea"/>
                <a:cs typeface="+mn-cs"/>
              </a:rPr>
              <a:t>art. 282bis </a:t>
            </a:r>
            <a:r>
              <a:rPr lang="de-DE" sz="2800" u="sng" dirty="0" err="1">
                <a:solidFill>
                  <a:prstClr val="black"/>
                </a:solidFill>
                <a:latin typeface="Calibri" panose="020F0502020204030204"/>
                <a:ea typeface="+mn-ea"/>
                <a:cs typeface="+mn-cs"/>
              </a:rPr>
              <a:t>c.p.p</a:t>
            </a:r>
            <a:r>
              <a:rPr lang="de-DE" sz="2800" u="sng" dirty="0">
                <a:solidFill>
                  <a:prstClr val="black"/>
                </a:solidFill>
                <a:latin typeface="Calibri" panose="020F0502020204030204"/>
                <a:ea typeface="+mn-ea"/>
                <a:cs typeface="+mn-cs"/>
              </a:rPr>
              <a:t>. </a:t>
            </a:r>
            <a:br>
              <a:rPr lang="de-DE" sz="2800" u="sng" dirty="0">
                <a:solidFill>
                  <a:prstClr val="black"/>
                </a:solidFill>
                <a:latin typeface="Calibri" panose="020F0502020204030204"/>
                <a:ea typeface="+mn-ea"/>
                <a:cs typeface="+mn-cs"/>
              </a:rPr>
            </a:br>
            <a:r>
              <a:rPr lang="de-DE" sz="2800" dirty="0" err="1">
                <a:solidFill>
                  <a:prstClr val="black"/>
                </a:solidFill>
                <a:latin typeface="Calibri" panose="020F0502020204030204"/>
                <a:ea typeface="+mn-ea"/>
                <a:cs typeface="+mn-cs"/>
              </a:rPr>
              <a:t>Allontanamento</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dalla</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casa</a:t>
            </a:r>
            <a:r>
              <a:rPr lang="de-DE" sz="2800" dirty="0">
                <a:solidFill>
                  <a:prstClr val="black"/>
                </a:solidFill>
                <a:latin typeface="Calibri" panose="020F0502020204030204"/>
                <a:ea typeface="+mn-ea"/>
                <a:cs typeface="+mn-cs"/>
              </a:rPr>
              <a:t> </a:t>
            </a:r>
            <a:r>
              <a:rPr lang="de-DE" sz="2800" dirty="0" err="1">
                <a:solidFill>
                  <a:prstClr val="black"/>
                </a:solidFill>
                <a:latin typeface="Calibri" panose="020F0502020204030204"/>
                <a:ea typeface="+mn-ea"/>
                <a:cs typeface="+mn-cs"/>
              </a:rPr>
              <a:t>familiare</a:t>
            </a:r>
            <a:br>
              <a:rPr lang="de-DE" sz="2800" dirty="0">
                <a:solidFill>
                  <a:prstClr val="black"/>
                </a:solidFill>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dirty="0"/>
          </a:p>
        </p:txBody>
      </p:sp>
      <p:sp>
        <p:nvSpPr>
          <p:cNvPr id="3" name="Segnaposto contenuto 2">
            <a:extLst>
              <a:ext uri="{FF2B5EF4-FFF2-40B4-BE49-F238E27FC236}">
                <a16:creationId xmlns:a16="http://schemas.microsoft.com/office/drawing/2014/main" id="{117E13F4-E3D0-4388-876A-8301F3F44A9B}"/>
              </a:ext>
            </a:extLst>
          </p:cNvPr>
          <p:cNvSpPr>
            <a:spLocks noGrp="1"/>
          </p:cNvSpPr>
          <p:nvPr>
            <p:ph idx="1"/>
          </p:nvPr>
        </p:nvSpPr>
        <p:spPr/>
        <p:txBody>
          <a:bodyPr>
            <a:normAutofit fontScale="92500"/>
          </a:bodyPr>
          <a:lstStyle/>
          <a:p>
            <a:r>
              <a:rPr lang="it-IT" dirty="0"/>
              <a:t>Allontanamento con prescrizioni:</a:t>
            </a:r>
          </a:p>
          <a:p>
            <a:pPr lvl="1"/>
            <a:r>
              <a:rPr lang="it-IT" dirty="0"/>
              <a:t>Lasciare immediatamente la casa familiare;</a:t>
            </a:r>
          </a:p>
          <a:p>
            <a:pPr lvl="1"/>
            <a:r>
              <a:rPr lang="it-IT" dirty="0"/>
              <a:t>Non farvi rientro se già allontanato;</a:t>
            </a:r>
          </a:p>
          <a:p>
            <a:pPr lvl="1"/>
            <a:r>
              <a:rPr lang="it-IT" dirty="0"/>
              <a:t>Non accedervi senza autorizzazione (con eventuali modalità di visita) del Giudice;</a:t>
            </a:r>
          </a:p>
          <a:p>
            <a:pPr lvl="1"/>
            <a:r>
              <a:rPr lang="it-IT" dirty="0"/>
              <a:t>Non avvicinarsi ai luoghi abitualmente frequentati dalla </a:t>
            </a:r>
            <a:r>
              <a:rPr lang="it-IT" dirty="0" err="1"/>
              <a:t>p.o.</a:t>
            </a:r>
            <a:r>
              <a:rPr lang="it-IT" dirty="0"/>
              <a:t>;</a:t>
            </a:r>
          </a:p>
          <a:p>
            <a:pPr lvl="1"/>
            <a:r>
              <a:rPr lang="it-IT" dirty="0"/>
              <a:t>Ingiunzione di pagamento (</a:t>
            </a:r>
            <a:r>
              <a:rPr lang="it-IT" dirty="0" err="1"/>
              <a:t>f.e</a:t>
            </a:r>
            <a:r>
              <a:rPr lang="it-IT" dirty="0"/>
              <a:t>.) periodico di un assegno (anche a datore di lavoro): perde efficacia se sopraggiunge provvedimento civile;</a:t>
            </a:r>
          </a:p>
          <a:p>
            <a:pPr lvl="1"/>
            <a:r>
              <a:rPr lang="it-IT" dirty="0"/>
              <a:t>Anche al di fuori dei limiti di pena del </a:t>
            </a:r>
            <a:r>
              <a:rPr lang="it-IT" dirty="0">
                <a:solidFill>
                  <a:srgbClr val="1B0FB1"/>
                </a:solidFill>
              </a:rPr>
              <a:t>280 c.p.p.</a:t>
            </a:r>
            <a:r>
              <a:rPr lang="it-IT" dirty="0"/>
              <a:t> ed </a:t>
            </a:r>
            <a:r>
              <a:rPr lang="it-IT" dirty="0" err="1"/>
              <a:t>ev</a:t>
            </a:r>
            <a:r>
              <a:rPr lang="it-IT" dirty="0"/>
              <a:t>. </a:t>
            </a:r>
            <a:r>
              <a:rPr lang="it-IT" dirty="0">
                <a:solidFill>
                  <a:srgbClr val="1B0FB1"/>
                </a:solidFill>
              </a:rPr>
              <a:t>275bis c.p.p.</a:t>
            </a:r>
            <a:r>
              <a:rPr lang="it-IT" dirty="0"/>
              <a:t>: </a:t>
            </a:r>
            <a:r>
              <a:rPr lang="it-IT" dirty="0">
                <a:solidFill>
                  <a:srgbClr val="1B0FB1"/>
                </a:solidFill>
              </a:rPr>
              <a:t>570, 571, 572 </a:t>
            </a:r>
            <a:r>
              <a:rPr lang="it-IT" dirty="0"/>
              <a:t>(d’ufficio o aggravate), </a:t>
            </a:r>
            <a:r>
              <a:rPr lang="it-IT" dirty="0">
                <a:solidFill>
                  <a:srgbClr val="1B0FB1"/>
                </a:solidFill>
              </a:rPr>
              <a:t>600</a:t>
            </a:r>
            <a:r>
              <a:rPr lang="it-IT" dirty="0"/>
              <a:t> </a:t>
            </a:r>
            <a:r>
              <a:rPr lang="it-IT" dirty="0">
                <a:solidFill>
                  <a:srgbClr val="1B0FB1"/>
                </a:solidFill>
              </a:rPr>
              <a:t>segg., 612 comma 2 c.p. </a:t>
            </a:r>
            <a:r>
              <a:rPr lang="it-IT" dirty="0"/>
              <a:t>in danno di prossimi congiunti e convivente</a:t>
            </a:r>
          </a:p>
        </p:txBody>
      </p:sp>
      <p:sp>
        <p:nvSpPr>
          <p:cNvPr id="4" name="Date Placeholder 3">
            <a:extLst>
              <a:ext uri="{FF2B5EF4-FFF2-40B4-BE49-F238E27FC236}">
                <a16:creationId xmlns:a16="http://schemas.microsoft.com/office/drawing/2014/main" id="{9CDA46FD-CD61-4F99-8CDA-D84DFCD394F6}"/>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3CC1251A-A880-4E43-9139-58536CEB4D51}"/>
              </a:ext>
            </a:extLst>
          </p:cNvPr>
          <p:cNvSpPr>
            <a:spLocks noGrp="1"/>
          </p:cNvSpPr>
          <p:nvPr>
            <p:ph type="ftr" sz="quarter" idx="11"/>
          </p:nvPr>
        </p:nvSpPr>
        <p:spPr>
          <a:xfrm>
            <a:off x="3028949" y="6356351"/>
            <a:ext cx="4342521"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A4D06A76-097C-478D-ABEF-AEED0637318A}"/>
              </a:ext>
            </a:extLst>
          </p:cNvPr>
          <p:cNvSpPr>
            <a:spLocks noGrp="1"/>
          </p:cNvSpPr>
          <p:nvPr>
            <p:ph type="sldNum" sz="quarter" idx="12"/>
          </p:nvPr>
        </p:nvSpPr>
        <p:spPr/>
        <p:txBody>
          <a:bodyPr/>
          <a:lstStyle/>
          <a:p>
            <a:fld id="{B8AAB83D-125C-4889-B297-910E9B9071AC}" type="slidenum">
              <a:rPr lang="it-IT" smtClean="0"/>
              <a:t>41</a:t>
            </a:fld>
            <a:endParaRPr lang="it-IT"/>
          </a:p>
        </p:txBody>
      </p:sp>
    </p:spTree>
    <p:extLst>
      <p:ext uri="{BB962C8B-B14F-4D97-AF65-F5344CB8AC3E}">
        <p14:creationId xmlns:p14="http://schemas.microsoft.com/office/powerpoint/2010/main" val="1551818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9E7DC2-201F-4866-94D7-48133F218550}"/>
              </a:ext>
            </a:extLst>
          </p:cNvPr>
          <p:cNvSpPr>
            <a:spLocks noGrp="1"/>
          </p:cNvSpPr>
          <p:nvPr>
            <p:ph type="title"/>
          </p:nvPr>
        </p:nvSpPr>
        <p:spPr/>
        <p:txBody>
          <a:bodyPr>
            <a:normAutofit fontScale="90000"/>
          </a:bodyPr>
          <a:lstStyle/>
          <a:p>
            <a:pPr lvl="0" algn="ctr">
              <a:spcBef>
                <a:spcPts val="1000"/>
              </a:spcBef>
            </a:pP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r>
              <a:rPr lang="it-IT" sz="2800" u="sng" dirty="0">
                <a:solidFill>
                  <a:prstClr val="black"/>
                </a:solidFill>
                <a:latin typeface="Calibri" panose="020F0502020204030204"/>
                <a:ea typeface="+mn-ea"/>
                <a:cs typeface="+mn-cs"/>
              </a:rPr>
              <a:t>Misura cautelare </a:t>
            </a:r>
            <a:r>
              <a:rPr lang="it-IT" sz="2800" u="sng" dirty="0">
                <a:solidFill>
                  <a:srgbClr val="1B0FB1"/>
                </a:solidFill>
                <a:latin typeface="Calibri" panose="020F0502020204030204"/>
                <a:ea typeface="+mn-ea"/>
                <a:cs typeface="+mn-cs"/>
              </a:rPr>
              <a:t>ex </a:t>
            </a:r>
            <a:r>
              <a:rPr lang="de-DE" sz="2800" u="sng" dirty="0">
                <a:solidFill>
                  <a:srgbClr val="1B0FB1"/>
                </a:solidFill>
                <a:latin typeface="Calibri" panose="020F0502020204030204"/>
                <a:ea typeface="+mn-ea"/>
                <a:cs typeface="+mn-cs"/>
              </a:rPr>
              <a:t>art. 282bis, </a:t>
            </a:r>
            <a:r>
              <a:rPr lang="de-DE" sz="2800" u="sng" dirty="0" err="1">
                <a:solidFill>
                  <a:srgbClr val="1B0FB1"/>
                </a:solidFill>
                <a:latin typeface="Calibri" panose="020F0502020204030204"/>
                <a:ea typeface="+mn-ea"/>
                <a:cs typeface="+mn-cs"/>
              </a:rPr>
              <a:t>comma</a:t>
            </a:r>
            <a:r>
              <a:rPr lang="de-DE" sz="2800" u="sng" dirty="0">
                <a:solidFill>
                  <a:srgbClr val="1B0FB1"/>
                </a:solidFill>
                <a:latin typeface="Calibri" panose="020F0502020204030204"/>
                <a:ea typeface="+mn-ea"/>
                <a:cs typeface="+mn-cs"/>
              </a:rPr>
              <a:t> 3 </a:t>
            </a:r>
            <a:r>
              <a:rPr lang="de-DE" sz="2800" u="sng" dirty="0" err="1">
                <a:solidFill>
                  <a:prstClr val="black"/>
                </a:solidFill>
                <a:latin typeface="Calibri" panose="020F0502020204030204"/>
                <a:ea typeface="+mn-ea"/>
                <a:cs typeface="+mn-cs"/>
              </a:rPr>
              <a:t>c.p.p</a:t>
            </a:r>
            <a:r>
              <a:rPr lang="de-DE" sz="2800" u="sng" dirty="0">
                <a:solidFill>
                  <a:prstClr val="black"/>
                </a:solidFill>
                <a:latin typeface="Calibri" panose="020F0502020204030204"/>
                <a:ea typeface="+mn-ea"/>
                <a:cs typeface="+mn-cs"/>
              </a:rPr>
              <a:t>. </a:t>
            </a:r>
            <a:br>
              <a:rPr lang="de-DE" sz="2800" u="sng" dirty="0">
                <a:solidFill>
                  <a:prstClr val="black"/>
                </a:solidFill>
                <a:latin typeface="Calibri" panose="020F0502020204030204"/>
                <a:ea typeface="+mn-ea"/>
                <a:cs typeface="+mn-cs"/>
              </a:rPr>
            </a:br>
            <a:r>
              <a:rPr lang="it-IT" sz="2800" dirty="0">
                <a:solidFill>
                  <a:prstClr val="black"/>
                </a:solidFill>
                <a:latin typeface="Calibri" panose="020F0502020204030204"/>
                <a:ea typeface="+mn-ea"/>
                <a:cs typeface="+mn-cs"/>
              </a:rPr>
              <a:t>la misura patrimoniale accessoria </a:t>
            </a:r>
            <a:br>
              <a:rPr lang="it-IT" sz="2800" dirty="0">
                <a:solidFill>
                  <a:prstClr val="black"/>
                </a:solidFill>
                <a:latin typeface="Calibri" panose="020F0502020204030204"/>
                <a:ea typeface="+mn-ea"/>
                <a:cs typeface="+mn-cs"/>
              </a:rPr>
            </a:br>
            <a:r>
              <a:rPr lang="it-IT" sz="2800" dirty="0">
                <a:solidFill>
                  <a:prstClr val="black"/>
                </a:solidFill>
                <a:latin typeface="Calibri" panose="020F0502020204030204"/>
                <a:ea typeface="+mn-ea"/>
                <a:cs typeface="+mn-cs"/>
              </a:rPr>
              <a:t>del pagamento periodico di un assegno</a:t>
            </a:r>
            <a:br>
              <a:rPr lang="de-DE" sz="2800" dirty="0">
                <a:solidFill>
                  <a:prstClr val="black"/>
                </a:solidFill>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dirty="0"/>
          </a:p>
        </p:txBody>
      </p:sp>
      <p:sp>
        <p:nvSpPr>
          <p:cNvPr id="3" name="Segnaposto contenuto 2">
            <a:extLst>
              <a:ext uri="{FF2B5EF4-FFF2-40B4-BE49-F238E27FC236}">
                <a16:creationId xmlns:a16="http://schemas.microsoft.com/office/drawing/2014/main" id="{117E13F4-E3D0-4388-876A-8301F3F44A9B}"/>
              </a:ext>
            </a:extLst>
          </p:cNvPr>
          <p:cNvSpPr>
            <a:spLocks noGrp="1"/>
          </p:cNvSpPr>
          <p:nvPr>
            <p:ph idx="1"/>
          </p:nvPr>
        </p:nvSpPr>
        <p:spPr/>
        <p:txBody>
          <a:bodyPr>
            <a:normAutofit fontScale="92500" lnSpcReduction="20000"/>
          </a:bodyPr>
          <a:lstStyle/>
          <a:p>
            <a:pPr algn="just"/>
            <a:r>
              <a:rPr lang="it-IT" sz="2000" b="1" u="sng" dirty="0"/>
              <a:t>Premessa: ratio della misura cautelare:</a:t>
            </a:r>
            <a:r>
              <a:rPr lang="it-IT" sz="2000" dirty="0"/>
              <a:t> impedire il contatto tra l’indagato e la famiglia e </a:t>
            </a:r>
            <a:r>
              <a:rPr lang="it-IT" sz="2000" b="1" dirty="0"/>
              <a:t>non</a:t>
            </a:r>
            <a:r>
              <a:rPr lang="it-IT" sz="2000" dirty="0"/>
              <a:t> far perdere allo stesso il diritto all’uso dell’abitazione familiare;</a:t>
            </a:r>
          </a:p>
          <a:p>
            <a:pPr algn="just"/>
            <a:r>
              <a:rPr lang="it-IT" sz="2000" b="1" u="sng" dirty="0"/>
              <a:t>Ingiunzione: </a:t>
            </a:r>
            <a:r>
              <a:rPr lang="it-IT" sz="2000" dirty="0"/>
              <a:t>se ordinata al datore di lavoro è una particolare forma di p.p.t. (</a:t>
            </a:r>
            <a:r>
              <a:rPr lang="it-IT" sz="2000" dirty="0" err="1"/>
              <a:t>cfr</a:t>
            </a:r>
            <a:r>
              <a:rPr lang="it-IT" sz="2000" dirty="0"/>
              <a:t>: </a:t>
            </a:r>
            <a:r>
              <a:rPr lang="it-IT" sz="2000" dirty="0">
                <a:solidFill>
                  <a:srgbClr val="1B0FB1"/>
                </a:solidFill>
              </a:rPr>
              <a:t>art. 156, 6° co., c.c</a:t>
            </a:r>
            <a:r>
              <a:rPr lang="it-IT" sz="2000" dirty="0"/>
              <a:t>.); l’ingiunzione, all’imputato o al datore di lavoro, perde efficacia con il venir meno della misura;</a:t>
            </a:r>
          </a:p>
          <a:p>
            <a:pPr algn="just"/>
            <a:r>
              <a:rPr lang="it-IT" sz="2000" b="1" u="sng" dirty="0"/>
              <a:t>Persone conviventi:</a:t>
            </a:r>
            <a:r>
              <a:rPr lang="it-IT" sz="2000" b="1" dirty="0"/>
              <a:t> </a:t>
            </a:r>
            <a:r>
              <a:rPr lang="it-IT" sz="2000" dirty="0"/>
              <a:t>i beneficiari della misura patrimoniale posta a carico dell'imputato vengono identificati nelle «persone conviventi», comprendendo così anche i figli maggiorenni che versino, senza loro colpa, in condizione di non autosufficienza economica;</a:t>
            </a:r>
          </a:p>
          <a:p>
            <a:pPr algn="just"/>
            <a:r>
              <a:rPr lang="it-IT" sz="2000" b="1" u="sng" dirty="0"/>
              <a:t>l'assenza di «mezzi adeguati» </a:t>
            </a:r>
            <a:r>
              <a:rPr lang="it-IT" sz="2000" dirty="0"/>
              <a:t>in cui si viene a trovare il nucleo superstite a seguito dell'allontanamento del prevenuto, si distingue da quello di «mezzi di sussistenza», (quest'ultimo ricomprendente «solo ciò che è strettamente necessario per la sopravvivenza dei familiari dell'obbligato»), analogamente a quanto previsto per il gemello di ordine di protezione ex </a:t>
            </a:r>
            <a:r>
              <a:rPr lang="it-IT" sz="2000" dirty="0">
                <a:solidFill>
                  <a:srgbClr val="1B0FB1"/>
                </a:solidFill>
              </a:rPr>
              <a:t>art. 342 ter, 2° co., c.c.: </a:t>
            </a:r>
            <a:r>
              <a:rPr lang="it-IT" sz="2000" dirty="0"/>
              <a:t>quindi non solo vitto e alloggio, ma anche libri di istruzione, mezzi di trasporto, mezzi di comunicazione;</a:t>
            </a:r>
          </a:p>
        </p:txBody>
      </p:sp>
      <p:sp>
        <p:nvSpPr>
          <p:cNvPr id="4" name="Date Placeholder 3">
            <a:extLst>
              <a:ext uri="{FF2B5EF4-FFF2-40B4-BE49-F238E27FC236}">
                <a16:creationId xmlns:a16="http://schemas.microsoft.com/office/drawing/2014/main" id="{07FFBAF8-1EB0-4465-93D1-C600E78E0D00}"/>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F5570039-6BF1-40C4-994A-19A3B790BF91}"/>
              </a:ext>
            </a:extLst>
          </p:cNvPr>
          <p:cNvSpPr>
            <a:spLocks noGrp="1"/>
          </p:cNvSpPr>
          <p:nvPr>
            <p:ph type="ftr" sz="quarter" idx="11"/>
          </p:nvPr>
        </p:nvSpPr>
        <p:spPr>
          <a:xfrm>
            <a:off x="3028949" y="6356351"/>
            <a:ext cx="3878287"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4390A927-1661-4480-8740-B1FC129410BE}"/>
              </a:ext>
            </a:extLst>
          </p:cNvPr>
          <p:cNvSpPr>
            <a:spLocks noGrp="1"/>
          </p:cNvSpPr>
          <p:nvPr>
            <p:ph type="sldNum" sz="quarter" idx="12"/>
          </p:nvPr>
        </p:nvSpPr>
        <p:spPr/>
        <p:txBody>
          <a:bodyPr/>
          <a:lstStyle/>
          <a:p>
            <a:fld id="{B8AAB83D-125C-4889-B297-910E9B9071AC}" type="slidenum">
              <a:rPr lang="it-IT" smtClean="0"/>
              <a:t>42</a:t>
            </a:fld>
            <a:endParaRPr lang="it-IT"/>
          </a:p>
        </p:txBody>
      </p:sp>
    </p:spTree>
    <p:extLst>
      <p:ext uri="{BB962C8B-B14F-4D97-AF65-F5344CB8AC3E}">
        <p14:creationId xmlns:p14="http://schemas.microsoft.com/office/powerpoint/2010/main" val="3998162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9E7DC2-201F-4866-94D7-48133F218550}"/>
              </a:ext>
            </a:extLst>
          </p:cNvPr>
          <p:cNvSpPr>
            <a:spLocks noGrp="1"/>
          </p:cNvSpPr>
          <p:nvPr>
            <p:ph type="title"/>
          </p:nvPr>
        </p:nvSpPr>
        <p:spPr/>
        <p:txBody>
          <a:bodyPr>
            <a:normAutofit fontScale="90000"/>
          </a:bodyPr>
          <a:lstStyle/>
          <a:p>
            <a:pPr lvl="0" algn="ctr">
              <a:spcBef>
                <a:spcPts val="1000"/>
              </a:spcBef>
            </a:pP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br>
              <a:rPr lang="it-IT" sz="2800" u="sng" dirty="0">
                <a:solidFill>
                  <a:prstClr val="black"/>
                </a:solidFill>
                <a:latin typeface="Calibri" panose="020F0502020204030204"/>
                <a:ea typeface="+mn-ea"/>
                <a:cs typeface="+mn-cs"/>
              </a:rPr>
            </a:br>
            <a:r>
              <a:rPr lang="it-IT" sz="2800" u="sng" dirty="0">
                <a:solidFill>
                  <a:prstClr val="black"/>
                </a:solidFill>
                <a:latin typeface="Calibri" panose="020F0502020204030204"/>
                <a:ea typeface="+mn-ea"/>
                <a:cs typeface="+mn-cs"/>
              </a:rPr>
              <a:t>Misura cautelare </a:t>
            </a:r>
            <a:r>
              <a:rPr lang="it-IT" sz="2800" u="sng" dirty="0">
                <a:solidFill>
                  <a:srgbClr val="1B0FB1"/>
                </a:solidFill>
                <a:latin typeface="Calibri" panose="020F0502020204030204"/>
                <a:ea typeface="+mn-ea"/>
                <a:cs typeface="+mn-cs"/>
              </a:rPr>
              <a:t>ex </a:t>
            </a:r>
            <a:r>
              <a:rPr lang="de-DE" sz="2800" u="sng" dirty="0">
                <a:solidFill>
                  <a:srgbClr val="1B0FB1"/>
                </a:solidFill>
                <a:latin typeface="Calibri" panose="020F0502020204030204"/>
                <a:ea typeface="+mn-ea"/>
                <a:cs typeface="+mn-cs"/>
              </a:rPr>
              <a:t>art. 282ter </a:t>
            </a:r>
            <a:r>
              <a:rPr lang="de-DE" sz="2800" u="sng" dirty="0">
                <a:solidFill>
                  <a:prstClr val="black"/>
                </a:solidFill>
                <a:latin typeface="Calibri" panose="020F0502020204030204"/>
                <a:ea typeface="+mn-ea"/>
                <a:cs typeface="+mn-cs"/>
              </a:rPr>
              <a:t>c.p.p. </a:t>
            </a:r>
            <a:br>
              <a:rPr lang="de-DE" sz="2800" u="sng" dirty="0">
                <a:solidFill>
                  <a:prstClr val="black"/>
                </a:solidFill>
                <a:latin typeface="Calibri" panose="020F0502020204030204"/>
                <a:ea typeface="+mn-ea"/>
                <a:cs typeface="+mn-cs"/>
              </a:rPr>
            </a:br>
            <a:r>
              <a:rPr lang="it-IT" sz="2800" dirty="0">
                <a:solidFill>
                  <a:prstClr val="black"/>
                </a:solidFill>
                <a:latin typeface="Calibri" panose="020F0502020204030204"/>
                <a:ea typeface="+mn-ea"/>
                <a:cs typeface="+mn-cs"/>
              </a:rPr>
              <a:t>Divieto di avvicinamento ai luoghi frequentati </a:t>
            </a:r>
            <a:br>
              <a:rPr lang="it-IT" sz="2800" dirty="0">
                <a:solidFill>
                  <a:prstClr val="black"/>
                </a:solidFill>
                <a:latin typeface="Calibri" panose="020F0502020204030204"/>
                <a:ea typeface="+mn-ea"/>
                <a:cs typeface="+mn-cs"/>
              </a:rPr>
            </a:br>
            <a:r>
              <a:rPr lang="it-IT" sz="2800" dirty="0">
                <a:solidFill>
                  <a:prstClr val="black"/>
                </a:solidFill>
                <a:latin typeface="Calibri" panose="020F0502020204030204"/>
                <a:ea typeface="+mn-ea"/>
                <a:cs typeface="+mn-cs"/>
              </a:rPr>
              <a:t>dalla persona offesa</a:t>
            </a:r>
            <a:br>
              <a:rPr lang="de-DE" sz="2800" dirty="0">
                <a:solidFill>
                  <a:prstClr val="black"/>
                </a:solidFill>
                <a:latin typeface="Calibri" panose="020F0502020204030204"/>
                <a:ea typeface="+mn-ea"/>
                <a:cs typeface="+mn-cs"/>
              </a:rPr>
            </a:br>
            <a:br>
              <a:rPr lang="it-IT" sz="2800" dirty="0">
                <a:solidFill>
                  <a:prstClr val="black"/>
                </a:solidFill>
                <a:latin typeface="Calibri" panose="020F0502020204030204"/>
                <a:ea typeface="+mn-ea"/>
                <a:cs typeface="+mn-cs"/>
              </a:rPr>
            </a:br>
            <a:endParaRPr lang="it-IT" dirty="0"/>
          </a:p>
        </p:txBody>
      </p:sp>
      <p:sp>
        <p:nvSpPr>
          <p:cNvPr id="3" name="Segnaposto contenuto 2">
            <a:extLst>
              <a:ext uri="{FF2B5EF4-FFF2-40B4-BE49-F238E27FC236}">
                <a16:creationId xmlns:a16="http://schemas.microsoft.com/office/drawing/2014/main" id="{117E13F4-E3D0-4388-876A-8301F3F44A9B}"/>
              </a:ext>
            </a:extLst>
          </p:cNvPr>
          <p:cNvSpPr>
            <a:spLocks noGrp="1"/>
          </p:cNvSpPr>
          <p:nvPr>
            <p:ph idx="1"/>
          </p:nvPr>
        </p:nvSpPr>
        <p:spPr/>
        <p:txBody>
          <a:bodyPr>
            <a:normAutofit/>
          </a:bodyPr>
          <a:lstStyle/>
          <a:p>
            <a:pPr algn="just"/>
            <a:r>
              <a:rPr lang="it-IT" sz="2400" dirty="0"/>
              <a:t>divieto di avvicinamento ai luoghi frequentati dalla persona offesa; mantenere una determinata distanza dai luoghi frequentati dalla persona offesa;</a:t>
            </a:r>
          </a:p>
          <a:p>
            <a:pPr algn="just"/>
            <a:r>
              <a:rPr lang="it-IT" sz="2400" dirty="0"/>
              <a:t>Uleriori esigenze di tutela: divieto di avvicinarsi/obbligo di mantenere una determinata distanza ai luoghi frequentati dai </a:t>
            </a:r>
            <a:r>
              <a:rPr lang="it-IT" sz="2400" b="1" dirty="0"/>
              <a:t>prossimi congiunti </a:t>
            </a:r>
            <a:r>
              <a:rPr lang="it-IT" sz="2400" dirty="0"/>
              <a:t>della p.o./persone con questa conviventi/legate  da relazione affettiva;</a:t>
            </a:r>
          </a:p>
          <a:p>
            <a:pPr algn="just"/>
            <a:r>
              <a:rPr lang="it-IT" sz="2400" dirty="0"/>
              <a:t>Vietare di comunicare con qualsiasi mezzo con la p.o./prossimi congiunti/altri legati a p.o.;</a:t>
            </a:r>
          </a:p>
        </p:txBody>
      </p:sp>
      <p:sp>
        <p:nvSpPr>
          <p:cNvPr id="4" name="Date Placeholder 3">
            <a:extLst>
              <a:ext uri="{FF2B5EF4-FFF2-40B4-BE49-F238E27FC236}">
                <a16:creationId xmlns:a16="http://schemas.microsoft.com/office/drawing/2014/main" id="{35D051D6-6BDA-4742-8492-AD59E7DC81A4}"/>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DB4BD9A2-FF28-443C-A22A-D3597508623F}"/>
              </a:ext>
            </a:extLst>
          </p:cNvPr>
          <p:cNvSpPr>
            <a:spLocks noGrp="1"/>
          </p:cNvSpPr>
          <p:nvPr>
            <p:ph type="ftr" sz="quarter" idx="11"/>
          </p:nvPr>
        </p:nvSpPr>
        <p:spPr>
          <a:xfrm>
            <a:off x="3028950" y="6356351"/>
            <a:ext cx="372354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7F3FFDCF-F0D6-4690-A550-CD50C8CCC173}"/>
              </a:ext>
            </a:extLst>
          </p:cNvPr>
          <p:cNvSpPr>
            <a:spLocks noGrp="1"/>
          </p:cNvSpPr>
          <p:nvPr>
            <p:ph type="sldNum" sz="quarter" idx="12"/>
          </p:nvPr>
        </p:nvSpPr>
        <p:spPr/>
        <p:txBody>
          <a:bodyPr/>
          <a:lstStyle/>
          <a:p>
            <a:fld id="{B8AAB83D-125C-4889-B297-910E9B9071AC}" type="slidenum">
              <a:rPr lang="it-IT" smtClean="0"/>
              <a:t>43</a:t>
            </a:fld>
            <a:endParaRPr lang="it-IT"/>
          </a:p>
        </p:txBody>
      </p:sp>
    </p:spTree>
    <p:extLst>
      <p:ext uri="{BB962C8B-B14F-4D97-AF65-F5344CB8AC3E}">
        <p14:creationId xmlns:p14="http://schemas.microsoft.com/office/powerpoint/2010/main" val="3554741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FBDFA86-51D3-4729-B154-7969183728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1639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Elemento grafico 6" descr="Bilancia della giustizia">
            <a:extLst>
              <a:ext uri="{FF2B5EF4-FFF2-40B4-BE49-F238E27FC236}">
                <a16:creationId xmlns:a16="http://schemas.microsoft.com/office/drawing/2014/main" id="{D10708BC-A408-407C-9936-8D80DE6A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58012" y="1926036"/>
            <a:ext cx="3005928" cy="3005928"/>
          </a:xfrm>
          <a:prstGeom prst="rect">
            <a:avLst/>
          </a:prstGeom>
        </p:spPr>
      </p:pic>
      <p:cxnSp>
        <p:nvCxnSpPr>
          <p:cNvPr id="14" name="Straight Connector 13">
            <a:extLst>
              <a:ext uri="{FF2B5EF4-FFF2-40B4-BE49-F238E27FC236}">
                <a16:creationId xmlns:a16="http://schemas.microsoft.com/office/drawing/2014/main" id="{0F1CE7C6-BE91-42A7-9214-F33FD918C386}"/>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95528BD8-DB92-42D8-B044-15068AEA6643}"/>
              </a:ext>
            </a:extLst>
          </p:cNvPr>
          <p:cNvSpPr>
            <a:spLocks noGrp="1"/>
          </p:cNvSpPr>
          <p:nvPr>
            <p:ph type="title"/>
          </p:nvPr>
        </p:nvSpPr>
        <p:spPr>
          <a:xfrm>
            <a:off x="768096" y="585216"/>
            <a:ext cx="3796884" cy="1499616"/>
          </a:xfrm>
        </p:spPr>
        <p:txBody>
          <a:bodyPr>
            <a:normAutofit/>
          </a:bodyPr>
          <a:lstStyle/>
          <a:p>
            <a:r>
              <a:rPr lang="it-IT" dirty="0">
                <a:solidFill>
                  <a:srgbClr val="FFFFFF"/>
                </a:solidFill>
              </a:rPr>
              <a:t>3 CASI PRATICI</a:t>
            </a:r>
          </a:p>
        </p:txBody>
      </p:sp>
      <p:sp>
        <p:nvSpPr>
          <p:cNvPr id="3" name="Segnaposto contenuto 2">
            <a:extLst>
              <a:ext uri="{FF2B5EF4-FFF2-40B4-BE49-F238E27FC236}">
                <a16:creationId xmlns:a16="http://schemas.microsoft.com/office/drawing/2014/main" id="{FC194843-F326-4DBF-AA62-7105F87498EF}"/>
              </a:ext>
            </a:extLst>
          </p:cNvPr>
          <p:cNvSpPr>
            <a:spLocks noGrp="1"/>
          </p:cNvSpPr>
          <p:nvPr>
            <p:ph idx="1"/>
          </p:nvPr>
        </p:nvSpPr>
        <p:spPr>
          <a:xfrm>
            <a:off x="768096" y="2286000"/>
            <a:ext cx="3810924" cy="3931920"/>
          </a:xfrm>
        </p:spPr>
        <p:txBody>
          <a:bodyPr>
            <a:normAutofit fontScale="92500"/>
          </a:bodyPr>
          <a:lstStyle/>
          <a:p>
            <a:r>
              <a:rPr lang="it-IT" sz="2000" b="1" dirty="0">
                <a:solidFill>
                  <a:srgbClr val="FFFFFF"/>
                </a:solidFill>
                <a:effectLst>
                  <a:outerShdw blurRad="38100" dist="38100" dir="2700000" algn="tl">
                    <a:srgbClr val="000000">
                      <a:alpha val="43137"/>
                    </a:srgbClr>
                  </a:outerShdw>
                </a:effectLst>
              </a:rPr>
              <a:t>CASO 1) </a:t>
            </a:r>
            <a:r>
              <a:rPr lang="it-IT" sz="2000" dirty="0">
                <a:solidFill>
                  <a:srgbClr val="FFFFFF"/>
                </a:solidFill>
              </a:rPr>
              <a:t>Violenza sessuale del padre sulla figlia: ipotesi difensiva di omissione da parte della madre;</a:t>
            </a:r>
          </a:p>
          <a:p>
            <a:endParaRPr lang="it-IT" sz="1600" dirty="0">
              <a:solidFill>
                <a:srgbClr val="FFFFFF"/>
              </a:solidFill>
            </a:endParaRPr>
          </a:p>
          <a:p>
            <a:r>
              <a:rPr lang="it-IT" sz="2000" b="1" dirty="0">
                <a:solidFill>
                  <a:srgbClr val="FFFFFF"/>
                </a:solidFill>
                <a:effectLst>
                  <a:outerShdw blurRad="38100" dist="38100" dir="2700000" algn="tl">
                    <a:srgbClr val="000000">
                      <a:alpha val="43137"/>
                    </a:srgbClr>
                  </a:outerShdw>
                </a:effectLst>
              </a:rPr>
              <a:t>CASO 2) </a:t>
            </a:r>
            <a:r>
              <a:rPr lang="it-IT" sz="2000" dirty="0">
                <a:solidFill>
                  <a:srgbClr val="FFFFFF"/>
                </a:solidFill>
              </a:rPr>
              <a:t>Maltrattamenti in famiglia da parte di entrambi i genitori e affido temporaneo extra familiare;</a:t>
            </a:r>
          </a:p>
          <a:p>
            <a:endParaRPr lang="it-IT" sz="1600" dirty="0">
              <a:solidFill>
                <a:srgbClr val="FFFFFF"/>
              </a:solidFill>
            </a:endParaRPr>
          </a:p>
          <a:p>
            <a:r>
              <a:rPr lang="it-IT" sz="2000" b="1" dirty="0">
                <a:solidFill>
                  <a:srgbClr val="FFFFFF"/>
                </a:solidFill>
                <a:effectLst>
                  <a:outerShdw blurRad="38100" dist="38100" dir="2700000" algn="tl">
                    <a:srgbClr val="000000">
                      <a:alpha val="43137"/>
                    </a:srgbClr>
                  </a:outerShdw>
                </a:effectLst>
              </a:rPr>
              <a:t>CASO 3) </a:t>
            </a:r>
            <a:r>
              <a:rPr lang="it-IT" sz="2000" dirty="0">
                <a:solidFill>
                  <a:srgbClr val="FFFFFF"/>
                </a:solidFill>
              </a:rPr>
              <a:t>Maltrattamenti in famiglia da parte di uno dei genitori (padre): ipotesi difensiva di Alienazione Parentale.</a:t>
            </a:r>
          </a:p>
        </p:txBody>
      </p:sp>
      <p:sp>
        <p:nvSpPr>
          <p:cNvPr id="4" name="Date Placeholder 3">
            <a:extLst>
              <a:ext uri="{FF2B5EF4-FFF2-40B4-BE49-F238E27FC236}">
                <a16:creationId xmlns:a16="http://schemas.microsoft.com/office/drawing/2014/main" id="{A5801E04-1B95-49D4-875E-DEA5066C426A}"/>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85DF6C96-B1D4-4339-B501-83E1CD41AE43}"/>
              </a:ext>
            </a:extLst>
          </p:cNvPr>
          <p:cNvSpPr>
            <a:spLocks noGrp="1"/>
          </p:cNvSpPr>
          <p:nvPr>
            <p:ph type="ftr" sz="quarter" idx="11"/>
          </p:nvPr>
        </p:nvSpPr>
        <p:spPr>
          <a:xfrm>
            <a:off x="3844876" y="6391350"/>
            <a:ext cx="4455062"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A39DBF38-26D0-4382-86EF-3F84AEC6102E}"/>
              </a:ext>
            </a:extLst>
          </p:cNvPr>
          <p:cNvSpPr>
            <a:spLocks noGrp="1"/>
          </p:cNvSpPr>
          <p:nvPr>
            <p:ph type="sldNum" sz="quarter" idx="12"/>
          </p:nvPr>
        </p:nvSpPr>
        <p:spPr/>
        <p:txBody>
          <a:bodyPr/>
          <a:lstStyle/>
          <a:p>
            <a:fld id="{B8AAB83D-125C-4889-B297-910E9B9071AC}" type="slidenum">
              <a:rPr lang="it-IT" smtClean="0"/>
              <a:t>44</a:t>
            </a:fld>
            <a:endParaRPr lang="it-IT"/>
          </a:p>
        </p:txBody>
      </p:sp>
    </p:spTree>
    <p:extLst>
      <p:ext uri="{BB962C8B-B14F-4D97-AF65-F5344CB8AC3E}">
        <p14:creationId xmlns:p14="http://schemas.microsoft.com/office/powerpoint/2010/main" val="35798259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5C9B8F0-FF66-4C15-BD05-E86B8733184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2277" y="5367908"/>
            <a:ext cx="257172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E4505C23-674B-4195-81D6-0C127FEAE3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6870771"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8E5E882-ACC1-406B-A708-F46C635AFEAA}"/>
              </a:ext>
            </a:extLst>
          </p:cNvPr>
          <p:cNvSpPr>
            <a:spLocks noGrp="1"/>
          </p:cNvSpPr>
          <p:nvPr>
            <p:ph type="title"/>
          </p:nvPr>
        </p:nvSpPr>
        <p:spPr>
          <a:xfrm>
            <a:off x="628650" y="5529884"/>
            <a:ext cx="5789535" cy="1096331"/>
          </a:xfrm>
        </p:spPr>
        <p:txBody>
          <a:bodyPr>
            <a:noAutofit/>
          </a:bodyPr>
          <a:lstStyle/>
          <a:p>
            <a:r>
              <a:rPr lang="it-IT" sz="8000" b="1" dirty="0"/>
              <a:t>CASO 1</a:t>
            </a:r>
          </a:p>
        </p:txBody>
      </p:sp>
      <p:graphicFrame>
        <p:nvGraphicFramePr>
          <p:cNvPr id="18" name="Segnaposto contenuto 2"/>
          <p:cNvGraphicFramePr>
            <a:graphicFrameLocks noGrp="1"/>
          </p:cNvGraphicFramePr>
          <p:nvPr>
            <p:ph idx="1"/>
            <p:extLst>
              <p:ext uri="{D42A27DB-BD31-4B8C-83A1-F6EECF244321}">
                <p14:modId xmlns:p14="http://schemas.microsoft.com/office/powerpoint/2010/main" val="1170057625"/>
              </p:ext>
            </p:extLst>
          </p:nvPr>
        </p:nvGraphicFramePr>
        <p:xfrm>
          <a:off x="628650" y="643467"/>
          <a:ext cx="78867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66E22EB6-98FF-4635-9FEB-7F023BD596D2}"/>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5371C279-8C4A-42D5-9825-EE2A338B6127}"/>
              </a:ext>
            </a:extLst>
          </p:cNvPr>
          <p:cNvSpPr>
            <a:spLocks noGrp="1"/>
          </p:cNvSpPr>
          <p:nvPr>
            <p:ph type="ftr" sz="quarter" idx="11"/>
          </p:nvPr>
        </p:nvSpPr>
        <p:spPr>
          <a:xfrm>
            <a:off x="2390969" y="6424613"/>
            <a:ext cx="4370656"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1A8E79BD-9059-45C2-B1FE-4404C7E7D7C8}"/>
              </a:ext>
            </a:extLst>
          </p:cNvPr>
          <p:cNvSpPr>
            <a:spLocks noGrp="1"/>
          </p:cNvSpPr>
          <p:nvPr>
            <p:ph type="sldNum" sz="quarter" idx="12"/>
          </p:nvPr>
        </p:nvSpPr>
        <p:spPr/>
        <p:txBody>
          <a:bodyPr/>
          <a:lstStyle/>
          <a:p>
            <a:fld id="{B8AAB83D-125C-4889-B297-910E9B9071AC}" type="slidenum">
              <a:rPr lang="it-IT" smtClean="0"/>
              <a:t>45</a:t>
            </a:fld>
            <a:endParaRPr lang="it-IT"/>
          </a:p>
        </p:txBody>
      </p:sp>
    </p:spTree>
    <p:extLst>
      <p:ext uri="{BB962C8B-B14F-4D97-AF65-F5344CB8AC3E}">
        <p14:creationId xmlns:p14="http://schemas.microsoft.com/office/powerpoint/2010/main" val="31591478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15" name="Rectangle 14">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olo 5">
            <a:extLst>
              <a:ext uri="{FF2B5EF4-FFF2-40B4-BE49-F238E27FC236}">
                <a16:creationId xmlns:a16="http://schemas.microsoft.com/office/drawing/2014/main" id="{ED12CF32-5AA5-48D2-8CE9-B8903A2D5328}"/>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3600" b="1" kern="1200">
                <a:solidFill>
                  <a:schemeClr val="bg1"/>
                </a:solidFill>
                <a:latin typeface="+mj-lt"/>
                <a:ea typeface="+mj-ea"/>
                <a:cs typeface="+mj-cs"/>
              </a:rPr>
              <a:t>Capo a)</a:t>
            </a:r>
            <a:endParaRPr lang="en-US" sz="3600" b="1" kern="1200" dirty="0">
              <a:solidFill>
                <a:schemeClr val="bg1"/>
              </a:solidFill>
              <a:latin typeface="+mj-lt"/>
              <a:ea typeface="+mj-ea"/>
              <a:cs typeface="+mj-cs"/>
            </a:endParaRPr>
          </a:p>
        </p:txBody>
      </p:sp>
      <p:sp>
        <p:nvSpPr>
          <p:cNvPr id="7" name="Segnaposto contenuto 6">
            <a:extLst>
              <a:ext uri="{FF2B5EF4-FFF2-40B4-BE49-F238E27FC236}">
                <a16:creationId xmlns:a16="http://schemas.microsoft.com/office/drawing/2014/main" id="{472F02D3-9B93-4657-91DA-EA1EE3729DBB}"/>
              </a:ext>
            </a:extLst>
          </p:cNvPr>
          <p:cNvSpPr>
            <a:spLocks noGrp="1"/>
          </p:cNvSpPr>
          <p:nvPr>
            <p:ph idx="1"/>
          </p:nvPr>
        </p:nvSpPr>
        <p:spPr/>
        <p:txBody>
          <a:bodyPr>
            <a:normAutofit fontScale="55000" lnSpcReduction="20000"/>
          </a:bodyPr>
          <a:lstStyle/>
          <a:p>
            <a:r>
              <a:rPr lang="it-IT" dirty="0"/>
              <a:t>A) del delitto p. e p. dall'art. 572c.p., perché, in diverse e molteplici occasioni sottoponeva a maltrattamenti la propria figlia ……………………, nata il ……………….., in particolare e tra l'altro:</a:t>
            </a:r>
          </a:p>
          <a:p>
            <a:r>
              <a:rPr lang="it-IT" dirty="0"/>
              <a:t>&gt; costringendola. tra il ……..e il………… mediante violenza o minaccia, o comunque inducendola, abusando delle condizioni di inferiorità fisica e psichica in cui la stessa versava, in ragione della sua età e del rapporto di parentela, a compiere e subire gli atti sessuali meglio descritti nel capo che segue e con le modalità in esso indicate:</a:t>
            </a:r>
          </a:p>
          <a:p>
            <a:r>
              <a:rPr lang="it-IT" dirty="0"/>
              <a:t>&gt; a partire dall'estate ……….., dopo avere cessato le condotte sopra indicate, offendeva ripetutamente e in molteplici occasioni l'onorabilità della propria figlia, rivolgendole appellativi quali scema, stupida, testa di cazzo e simili: rimproverandola. anche ingiustamente o per futili motivi. per qualsiasi cosa succedesse o non funzionasse in casa; dicendole che non aveva voglia di fare niente e che doveva andarsene di casa;</a:t>
            </a:r>
          </a:p>
          <a:p>
            <a:r>
              <a:rPr lang="it-IT" dirty="0"/>
              <a:t>&gt; in plurime occasioni minacciando la figlia e gli altri familiari conviventi che li avrebbe picchiati e che li avrebbe uccisi o avrebbe comunque fatto loro del male; in alcune occasioni riversando la propria rabbia su oggetti, mobilia e finiture di casa;</a:t>
            </a:r>
          </a:p>
          <a:p>
            <a:r>
              <a:rPr lang="it-IT" dirty="0"/>
              <a:t>&gt; costringendo la propria figlia a vivere in un clima di terrore e di soggezione, con conseguente stato di prostrazione fisica e psichica. [in……………………….(……). per quanto riguarda i primi palpeggiamenti e baci (fatti di lieve entità); successivamente in …………………..(…..), in vari luoghi della provincia di …………………………….. </a:t>
            </a:r>
          </a:p>
        </p:txBody>
      </p:sp>
      <p:sp>
        <p:nvSpPr>
          <p:cNvPr id="2" name="Date Placeholder 1">
            <a:extLst>
              <a:ext uri="{FF2B5EF4-FFF2-40B4-BE49-F238E27FC236}">
                <a16:creationId xmlns:a16="http://schemas.microsoft.com/office/drawing/2014/main" id="{92154C18-F738-4E08-B3A4-58283EE693E1}"/>
              </a:ext>
            </a:extLst>
          </p:cNvPr>
          <p:cNvSpPr>
            <a:spLocks noGrp="1"/>
          </p:cNvSpPr>
          <p:nvPr>
            <p:ph type="dt" sz="half" idx="10"/>
          </p:nvPr>
        </p:nvSpPr>
        <p:spPr/>
        <p:txBody>
          <a:bodyPr/>
          <a:lstStyle/>
          <a:p>
            <a:r>
              <a:rPr lang="it-IT"/>
              <a:t>22/09/2017</a:t>
            </a:r>
          </a:p>
        </p:txBody>
      </p:sp>
      <p:sp>
        <p:nvSpPr>
          <p:cNvPr id="3" name="Footer Placeholder 2">
            <a:extLst>
              <a:ext uri="{FF2B5EF4-FFF2-40B4-BE49-F238E27FC236}">
                <a16:creationId xmlns:a16="http://schemas.microsoft.com/office/drawing/2014/main" id="{7FD323A9-0913-4A92-93F9-2BD839E0CA7F}"/>
              </a:ext>
            </a:extLst>
          </p:cNvPr>
          <p:cNvSpPr>
            <a:spLocks noGrp="1"/>
          </p:cNvSpPr>
          <p:nvPr>
            <p:ph type="ftr" sz="quarter" idx="11"/>
          </p:nvPr>
        </p:nvSpPr>
        <p:spPr>
          <a:xfrm>
            <a:off x="3028949" y="6356351"/>
            <a:ext cx="4061167" cy="365125"/>
          </a:xfrm>
        </p:spPr>
        <p:txBody>
          <a:bodyPr/>
          <a:lstStyle/>
          <a:p>
            <a:r>
              <a:rPr lang="it-IT" dirty="0"/>
              <a:t>Studio Legale Avv. Eva Vigato - www.avvocatoevavigato.it</a:t>
            </a:r>
          </a:p>
        </p:txBody>
      </p:sp>
      <p:sp>
        <p:nvSpPr>
          <p:cNvPr id="4" name="Slide Number Placeholder 3">
            <a:extLst>
              <a:ext uri="{FF2B5EF4-FFF2-40B4-BE49-F238E27FC236}">
                <a16:creationId xmlns:a16="http://schemas.microsoft.com/office/drawing/2014/main" id="{609371FF-785C-47ED-A1D7-86830B13DB7C}"/>
              </a:ext>
            </a:extLst>
          </p:cNvPr>
          <p:cNvSpPr>
            <a:spLocks noGrp="1"/>
          </p:cNvSpPr>
          <p:nvPr>
            <p:ph type="sldNum" sz="quarter" idx="12"/>
          </p:nvPr>
        </p:nvSpPr>
        <p:spPr/>
        <p:txBody>
          <a:bodyPr/>
          <a:lstStyle/>
          <a:p>
            <a:fld id="{B8AAB83D-125C-4889-B297-910E9B9071AC}" type="slidenum">
              <a:rPr lang="it-IT" smtClean="0"/>
              <a:t>46</a:t>
            </a:fld>
            <a:endParaRPr lang="it-IT"/>
          </a:p>
        </p:txBody>
      </p:sp>
    </p:spTree>
    <p:extLst>
      <p:ext uri="{BB962C8B-B14F-4D97-AF65-F5344CB8AC3E}">
        <p14:creationId xmlns:p14="http://schemas.microsoft.com/office/powerpoint/2010/main" val="10703046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12" name="Rectangle 11">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magine 1">
            <a:extLst>
              <a:ext uri="{FF2B5EF4-FFF2-40B4-BE49-F238E27FC236}">
                <a16:creationId xmlns:a16="http://schemas.microsoft.com/office/drawing/2014/main" id="{5AA7CBB1-2F23-46F8-973C-ADEC2DA2742F}"/>
              </a:ext>
            </a:extLst>
          </p:cNvPr>
          <p:cNvPicPr>
            <a:picLocks noGrp="1" noChangeAspect="1"/>
          </p:cNvPicPr>
          <p:nvPr>
            <p:ph idx="1"/>
          </p:nvPr>
        </p:nvPicPr>
        <p:blipFill>
          <a:blip r:embed="rId2"/>
          <a:stretch>
            <a:fillRect/>
          </a:stretch>
        </p:blipFill>
        <p:spPr>
          <a:xfrm>
            <a:off x="482600" y="2169635"/>
            <a:ext cx="8178799" cy="3405382"/>
          </a:xfrm>
          <a:prstGeom prst="rect">
            <a:avLst/>
          </a:prstGeom>
        </p:spPr>
      </p:pic>
      <p:sp>
        <p:nvSpPr>
          <p:cNvPr id="3" name="Titolo 2">
            <a:extLst>
              <a:ext uri="{FF2B5EF4-FFF2-40B4-BE49-F238E27FC236}">
                <a16:creationId xmlns:a16="http://schemas.microsoft.com/office/drawing/2014/main" id="{8A0C5120-1C77-4D16-A6F1-63EBE73626F4}"/>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3600" b="1" kern="1200" dirty="0">
                <a:solidFill>
                  <a:schemeClr val="bg1"/>
                </a:solidFill>
                <a:latin typeface="+mj-lt"/>
                <a:ea typeface="+mj-ea"/>
                <a:cs typeface="+mj-cs"/>
              </a:rPr>
              <a:t>Capo b)</a:t>
            </a:r>
          </a:p>
        </p:txBody>
      </p:sp>
      <p:sp>
        <p:nvSpPr>
          <p:cNvPr id="2" name="Date Placeholder 1">
            <a:extLst>
              <a:ext uri="{FF2B5EF4-FFF2-40B4-BE49-F238E27FC236}">
                <a16:creationId xmlns:a16="http://schemas.microsoft.com/office/drawing/2014/main" id="{FA87A0CC-099E-49A5-AC95-1555033988B2}"/>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F8A9D1BE-73F1-42BF-881C-E10452F7C9F1}"/>
              </a:ext>
            </a:extLst>
          </p:cNvPr>
          <p:cNvSpPr>
            <a:spLocks noGrp="1"/>
          </p:cNvSpPr>
          <p:nvPr>
            <p:ph type="ftr" sz="quarter" idx="11"/>
          </p:nvPr>
        </p:nvSpPr>
        <p:spPr>
          <a:xfrm>
            <a:off x="3028949" y="6356351"/>
            <a:ext cx="3793881" cy="365125"/>
          </a:xfrm>
        </p:spPr>
        <p:txBody>
          <a:bodyPr/>
          <a:lstStyle/>
          <a:p>
            <a:r>
              <a:rPr lang="it-IT"/>
              <a:t>Studio Legale Avv. Eva Vigato - www.avvocatoevavigato.it</a:t>
            </a:r>
          </a:p>
        </p:txBody>
      </p:sp>
      <p:sp>
        <p:nvSpPr>
          <p:cNvPr id="5" name="Slide Number Placeholder 4">
            <a:extLst>
              <a:ext uri="{FF2B5EF4-FFF2-40B4-BE49-F238E27FC236}">
                <a16:creationId xmlns:a16="http://schemas.microsoft.com/office/drawing/2014/main" id="{C6E5D3EA-22E9-452C-9FF2-C168E8706FC3}"/>
              </a:ext>
            </a:extLst>
          </p:cNvPr>
          <p:cNvSpPr>
            <a:spLocks noGrp="1"/>
          </p:cNvSpPr>
          <p:nvPr>
            <p:ph type="sldNum" sz="quarter" idx="12"/>
          </p:nvPr>
        </p:nvSpPr>
        <p:spPr/>
        <p:txBody>
          <a:bodyPr/>
          <a:lstStyle/>
          <a:p>
            <a:fld id="{B8AAB83D-125C-4889-B297-910E9B9071AC}" type="slidenum">
              <a:rPr lang="it-IT" smtClean="0"/>
              <a:t>47</a:t>
            </a:fld>
            <a:endParaRPr lang="it-IT"/>
          </a:p>
        </p:txBody>
      </p:sp>
    </p:spTree>
    <p:extLst>
      <p:ext uri="{BB962C8B-B14F-4D97-AF65-F5344CB8AC3E}">
        <p14:creationId xmlns:p14="http://schemas.microsoft.com/office/powerpoint/2010/main" val="31295787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5C9B8F0-FF66-4C15-BD05-E86B8733184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2277" y="5367908"/>
            <a:ext cx="257172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E4505C23-674B-4195-81D6-0C127FEAE3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6870771"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8D5095B-D6D6-47ED-839B-ABDD7EC6398E}"/>
              </a:ext>
            </a:extLst>
          </p:cNvPr>
          <p:cNvSpPr>
            <a:spLocks noGrp="1"/>
          </p:cNvSpPr>
          <p:nvPr>
            <p:ph type="title"/>
          </p:nvPr>
        </p:nvSpPr>
        <p:spPr>
          <a:xfrm>
            <a:off x="628650" y="5529884"/>
            <a:ext cx="5789535" cy="1096331"/>
          </a:xfrm>
        </p:spPr>
        <p:txBody>
          <a:bodyPr>
            <a:normAutofit/>
          </a:bodyPr>
          <a:lstStyle/>
          <a:p>
            <a:r>
              <a:rPr lang="it-IT" sz="3400" b="1"/>
              <a:t>TESI DIFENSIVA 1): </a:t>
            </a:r>
            <a:br>
              <a:rPr lang="it-IT" sz="3400" b="1"/>
            </a:br>
            <a:r>
              <a:rPr lang="it-IT" sz="3400" b="1"/>
              <a:t>la persona offesa non è credibile</a:t>
            </a:r>
          </a:p>
        </p:txBody>
      </p:sp>
      <p:graphicFrame>
        <p:nvGraphicFramePr>
          <p:cNvPr id="5" name="Segnaposto contenuto 2"/>
          <p:cNvGraphicFramePr>
            <a:graphicFrameLocks noGrp="1"/>
          </p:cNvGraphicFramePr>
          <p:nvPr>
            <p:ph idx="1"/>
            <p:extLst>
              <p:ext uri="{D42A27DB-BD31-4B8C-83A1-F6EECF244321}">
                <p14:modId xmlns:p14="http://schemas.microsoft.com/office/powerpoint/2010/main" val="334406354"/>
              </p:ext>
            </p:extLst>
          </p:nvPr>
        </p:nvGraphicFramePr>
        <p:xfrm>
          <a:off x="628650" y="643466"/>
          <a:ext cx="7886700" cy="449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9FE0FD58-CF12-4BAF-9939-B8537FB77E44}"/>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0B282350-6512-4437-A10D-F09DD0D5B8FA}"/>
              </a:ext>
            </a:extLst>
          </p:cNvPr>
          <p:cNvSpPr>
            <a:spLocks noGrp="1"/>
          </p:cNvSpPr>
          <p:nvPr>
            <p:ph type="ftr" sz="quarter" idx="11"/>
          </p:nvPr>
        </p:nvSpPr>
        <p:spPr>
          <a:xfrm>
            <a:off x="3028949" y="6356351"/>
            <a:ext cx="3995913"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278F4283-F853-476D-B601-47B101EDE2EB}"/>
              </a:ext>
            </a:extLst>
          </p:cNvPr>
          <p:cNvSpPr>
            <a:spLocks noGrp="1"/>
          </p:cNvSpPr>
          <p:nvPr>
            <p:ph type="sldNum" sz="quarter" idx="12"/>
          </p:nvPr>
        </p:nvSpPr>
        <p:spPr/>
        <p:txBody>
          <a:bodyPr/>
          <a:lstStyle/>
          <a:p>
            <a:fld id="{B8AAB83D-125C-4889-B297-910E9B9071AC}" type="slidenum">
              <a:rPr lang="it-IT" smtClean="0"/>
              <a:t>48</a:t>
            </a:fld>
            <a:endParaRPr lang="it-IT"/>
          </a:p>
        </p:txBody>
      </p:sp>
    </p:spTree>
    <p:extLst>
      <p:ext uri="{BB962C8B-B14F-4D97-AF65-F5344CB8AC3E}">
        <p14:creationId xmlns:p14="http://schemas.microsoft.com/office/powerpoint/2010/main" val="41745759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842D9CF-C350-483B-AA30-03068C6A766B}"/>
              </a:ext>
            </a:extLst>
          </p:cNvPr>
          <p:cNvSpPr>
            <a:spLocks noGrp="1"/>
          </p:cNvSpPr>
          <p:nvPr>
            <p:ph type="title"/>
          </p:nvPr>
        </p:nvSpPr>
        <p:spPr>
          <a:xfrm>
            <a:off x="622335" y="1479176"/>
            <a:ext cx="2774103" cy="3805518"/>
          </a:xfrm>
          <a:solidFill>
            <a:schemeClr val="bg1">
              <a:alpha val="50000"/>
            </a:schemeClr>
          </a:solidFill>
          <a:ln w="25400" cap="sq">
            <a:solidFill>
              <a:schemeClr val="tx1"/>
            </a:solidFill>
            <a:miter lim="800000"/>
          </a:ln>
        </p:spPr>
        <p:txBody>
          <a:bodyPr>
            <a:noAutofit/>
          </a:bodyPr>
          <a:lstStyle/>
          <a:p>
            <a:pPr algn="ctr"/>
            <a:r>
              <a:rPr lang="it-IT" sz="4000" b="1" dirty="0"/>
              <a:t>Tesi difensiva 2:</a:t>
            </a:r>
            <a:br>
              <a:rPr lang="it-IT" sz="4000" b="1" dirty="0"/>
            </a:br>
            <a:r>
              <a:rPr lang="it-IT" sz="4000" b="1" dirty="0"/>
              <a:t>manca  prova scientifica</a:t>
            </a:r>
          </a:p>
        </p:txBody>
      </p:sp>
      <p:sp>
        <p:nvSpPr>
          <p:cNvPr id="3" name="Segnaposto contenuto 2">
            <a:extLst>
              <a:ext uri="{FF2B5EF4-FFF2-40B4-BE49-F238E27FC236}">
                <a16:creationId xmlns:a16="http://schemas.microsoft.com/office/drawing/2014/main" id="{FCE06BC6-8917-47B5-881B-0111303435EE}"/>
              </a:ext>
            </a:extLst>
          </p:cNvPr>
          <p:cNvSpPr>
            <a:spLocks noGrp="1"/>
          </p:cNvSpPr>
          <p:nvPr>
            <p:ph idx="1"/>
          </p:nvPr>
        </p:nvSpPr>
        <p:spPr>
          <a:xfrm>
            <a:off x="4536886" y="802638"/>
            <a:ext cx="4056522" cy="5252722"/>
          </a:xfrm>
        </p:spPr>
        <p:txBody>
          <a:bodyPr anchor="ctr">
            <a:noAutofit/>
          </a:bodyPr>
          <a:lstStyle/>
          <a:p>
            <a:pPr marL="0" indent="0">
              <a:buNone/>
            </a:pPr>
            <a:r>
              <a:rPr lang="it-IT" sz="2400" i="1"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«non c'è un referto medico, né ginecologico, che provi la realtà fattuale sottostante le dichiarazioni della parte offesa / parte civile e su cui si basa, essenzialmente, la condanna inflitta al Sig.               : </a:t>
            </a:r>
            <a:r>
              <a:rPr lang="it-IT" sz="2400" i="1" u="sng" dirty="0">
                <a:solidFill>
                  <a:schemeClr val="bg1"/>
                </a:solidFill>
                <a:latin typeface="Garamond" panose="02020404030301010803" pitchFamily="18" charset="0"/>
                <a:ea typeface="Times New Roman" panose="02020603050405020304" pitchFamily="18" charset="0"/>
                <a:cs typeface="Times New Roman" panose="02020603050405020304" pitchFamily="18" charset="0"/>
              </a:rPr>
              <a:t>non c'è nemmeno una perizia medica che attesti malformazioni fisiche causate da penetrazioni subite in età infantile, né la denunciante ha riportato, negli anni, lesioni o altri segni di violenza incontrovertibili»</a:t>
            </a:r>
            <a:endParaRPr lang="it-IT" sz="2400" i="1" dirty="0">
              <a:solidFill>
                <a:schemeClr val="bg1"/>
              </a:solidFill>
            </a:endParaRPr>
          </a:p>
        </p:txBody>
      </p:sp>
      <p:sp>
        <p:nvSpPr>
          <p:cNvPr id="4" name="Date Placeholder 3">
            <a:extLst>
              <a:ext uri="{FF2B5EF4-FFF2-40B4-BE49-F238E27FC236}">
                <a16:creationId xmlns:a16="http://schemas.microsoft.com/office/drawing/2014/main" id="{7879B31A-255F-477A-B00B-8A853CCEA4B3}"/>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BFBCB3B4-09C8-4EA9-A03D-082112D3F79B}"/>
              </a:ext>
            </a:extLst>
          </p:cNvPr>
          <p:cNvSpPr>
            <a:spLocks noGrp="1"/>
          </p:cNvSpPr>
          <p:nvPr>
            <p:ph type="ftr" sz="quarter" idx="11"/>
          </p:nvPr>
        </p:nvSpPr>
        <p:spPr>
          <a:xfrm>
            <a:off x="3028949" y="6356351"/>
            <a:ext cx="376574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1CB33449-7B43-4113-9FCA-A3C28BB26E3E}"/>
              </a:ext>
            </a:extLst>
          </p:cNvPr>
          <p:cNvSpPr>
            <a:spLocks noGrp="1"/>
          </p:cNvSpPr>
          <p:nvPr>
            <p:ph type="sldNum" sz="quarter" idx="12"/>
          </p:nvPr>
        </p:nvSpPr>
        <p:spPr/>
        <p:txBody>
          <a:bodyPr/>
          <a:lstStyle/>
          <a:p>
            <a:fld id="{B8AAB83D-125C-4889-B297-910E9B9071AC}" type="slidenum">
              <a:rPr lang="it-IT" smtClean="0"/>
              <a:t>49</a:t>
            </a:fld>
            <a:endParaRPr lang="it-IT"/>
          </a:p>
        </p:txBody>
      </p:sp>
    </p:spTree>
    <p:extLst>
      <p:ext uri="{BB962C8B-B14F-4D97-AF65-F5344CB8AC3E}">
        <p14:creationId xmlns:p14="http://schemas.microsoft.com/office/powerpoint/2010/main" val="330387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335952-B88A-4AB9-A9F2-D0DAF7160658}"/>
              </a:ext>
            </a:extLst>
          </p:cNvPr>
          <p:cNvSpPr txBox="1">
            <a:spLocks noGrp="1"/>
          </p:cNvSpPr>
          <p:nvPr>
            <p:ph type="ctrTitle"/>
          </p:nvPr>
        </p:nvSpPr>
        <p:spPr/>
        <p:txBody>
          <a:bodyPr/>
          <a:lstStyle/>
          <a:p>
            <a:pPr lvl="0"/>
            <a:r>
              <a:rPr lang="it-IT" dirty="0"/>
              <a:t>DEI DELITTI CONTRO LO STATO DI FAMIGLIA</a:t>
            </a:r>
          </a:p>
        </p:txBody>
      </p:sp>
      <p:sp>
        <p:nvSpPr>
          <p:cNvPr id="3" name="Sottotitolo 2">
            <a:extLst>
              <a:ext uri="{FF2B5EF4-FFF2-40B4-BE49-F238E27FC236}">
                <a16:creationId xmlns:a16="http://schemas.microsoft.com/office/drawing/2014/main" id="{ADED31BE-38D4-4099-A886-FB3CA42CF919}"/>
              </a:ext>
            </a:extLst>
          </p:cNvPr>
          <p:cNvSpPr txBox="1">
            <a:spLocks noGrp="1"/>
          </p:cNvSpPr>
          <p:nvPr>
            <p:ph type="subTitle" idx="1"/>
          </p:nvPr>
        </p:nvSpPr>
        <p:spPr>
          <a:xfrm>
            <a:off x="1375756" y="4153487"/>
            <a:ext cx="6400800" cy="2135087"/>
          </a:xfrm>
        </p:spPr>
        <p:txBody>
          <a:bodyPr>
            <a:normAutofit/>
          </a:bodyPr>
          <a:lstStyle/>
          <a:p>
            <a:pPr lvl="0" algn="l">
              <a:spcBef>
                <a:spcPts val="0"/>
              </a:spcBef>
            </a:pPr>
            <a:r>
              <a:rPr lang="it-IT" dirty="0"/>
              <a:t>566 – SUPPOSIZIONE O SOPPRESSIONE DI STATO</a:t>
            </a:r>
          </a:p>
          <a:p>
            <a:pPr lvl="0" algn="l">
              <a:spcBef>
                <a:spcPts val="0"/>
              </a:spcBef>
            </a:pPr>
            <a:endParaRPr lang="it-IT" dirty="0"/>
          </a:p>
          <a:p>
            <a:pPr lvl="0" algn="l">
              <a:spcBef>
                <a:spcPts val="0"/>
              </a:spcBef>
            </a:pPr>
            <a:r>
              <a:rPr lang="it-IT" dirty="0"/>
              <a:t>567 – ALTERAZIONE DI STATO</a:t>
            </a:r>
          </a:p>
          <a:p>
            <a:pPr lvl="0" algn="l">
              <a:spcBef>
                <a:spcPts val="0"/>
              </a:spcBef>
            </a:pPr>
            <a:endParaRPr lang="it-IT" dirty="0"/>
          </a:p>
          <a:p>
            <a:pPr lvl="0" algn="l">
              <a:spcBef>
                <a:spcPts val="0"/>
              </a:spcBef>
            </a:pPr>
            <a:r>
              <a:rPr lang="it-IT" dirty="0"/>
              <a:t>568 – OCCULTAMENTO  DI STATO DI UN FIGLIO</a:t>
            </a:r>
          </a:p>
          <a:p>
            <a:pPr lvl="0" algn="l">
              <a:spcBef>
                <a:spcPts val="0"/>
              </a:spcBef>
            </a:pPr>
            <a:endParaRPr lang="it-IT" dirty="0"/>
          </a:p>
          <a:p>
            <a:pPr lvl="0"/>
            <a:endParaRPr lang="it-IT" dirty="0"/>
          </a:p>
        </p:txBody>
      </p:sp>
      <p:sp>
        <p:nvSpPr>
          <p:cNvPr id="4" name="Date Placeholder 3">
            <a:extLst>
              <a:ext uri="{FF2B5EF4-FFF2-40B4-BE49-F238E27FC236}">
                <a16:creationId xmlns:a16="http://schemas.microsoft.com/office/drawing/2014/main" id="{81CF4220-25D2-4A75-9DF2-9448D42DACFE}"/>
              </a:ext>
            </a:extLst>
          </p:cNvPr>
          <p:cNvSpPr>
            <a:spLocks noGrp="1"/>
          </p:cNvSpPr>
          <p:nvPr>
            <p:ph type="dt" sz="half" idx="10"/>
          </p:nvPr>
        </p:nvSpPr>
        <p:spPr/>
        <p:txBody>
          <a:bodyPr/>
          <a:lstStyle/>
          <a:p>
            <a:pPr lvl="0"/>
            <a:r>
              <a:rPr lang="it-IT"/>
              <a:t>22/09/2017</a:t>
            </a:r>
            <a:endParaRPr lang="en-US"/>
          </a:p>
        </p:txBody>
      </p:sp>
      <p:sp>
        <p:nvSpPr>
          <p:cNvPr id="5" name="Footer Placeholder 4">
            <a:extLst>
              <a:ext uri="{FF2B5EF4-FFF2-40B4-BE49-F238E27FC236}">
                <a16:creationId xmlns:a16="http://schemas.microsoft.com/office/drawing/2014/main" id="{8BC787F5-49F2-4BEF-BB89-A0526E84CCEF}"/>
              </a:ext>
            </a:extLst>
          </p:cNvPr>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a:extLst>
              <a:ext uri="{FF2B5EF4-FFF2-40B4-BE49-F238E27FC236}">
                <a16:creationId xmlns:a16="http://schemas.microsoft.com/office/drawing/2014/main" id="{038B5228-5DD6-45BD-83D2-16D163A5A9A8}"/>
              </a:ext>
            </a:extLst>
          </p:cNvPr>
          <p:cNvSpPr>
            <a:spLocks noGrp="1"/>
          </p:cNvSpPr>
          <p:nvPr>
            <p:ph type="sldNum" sz="quarter" idx="12"/>
          </p:nvPr>
        </p:nvSpPr>
        <p:spPr/>
        <p:txBody>
          <a:bodyPr/>
          <a:lstStyle/>
          <a:p>
            <a:pPr lvl="0"/>
            <a:fld id="{E35B2FF5-3888-4C48-82B1-DE133AB351D7}" type="slidenum">
              <a:rPr lang="en-US" smtClean="0"/>
              <a:t>5</a:t>
            </a:fld>
            <a:endParaRPr lang="en-US"/>
          </a:p>
        </p:txBody>
      </p:sp>
    </p:spTree>
    <p:extLst>
      <p:ext uri="{BB962C8B-B14F-4D97-AF65-F5344CB8AC3E}">
        <p14:creationId xmlns:p14="http://schemas.microsoft.com/office/powerpoint/2010/main" val="15363092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3327DAC-8732-4F63-9879-637CB4D58972}"/>
              </a:ext>
            </a:extLst>
          </p:cNvPr>
          <p:cNvSpPr>
            <a:spLocks noGrp="1"/>
          </p:cNvSpPr>
          <p:nvPr>
            <p:ph type="title"/>
          </p:nvPr>
        </p:nvSpPr>
        <p:spPr>
          <a:xfrm>
            <a:off x="622335" y="1479176"/>
            <a:ext cx="2774103" cy="3805518"/>
          </a:xfrm>
          <a:solidFill>
            <a:schemeClr val="bg1">
              <a:alpha val="50000"/>
            </a:schemeClr>
          </a:solidFill>
          <a:ln w="25400" cap="sq">
            <a:solidFill>
              <a:schemeClr val="tx1"/>
            </a:solidFill>
            <a:miter lim="800000"/>
          </a:ln>
        </p:spPr>
        <p:txBody>
          <a:bodyPr>
            <a:noAutofit/>
          </a:bodyPr>
          <a:lstStyle/>
          <a:p>
            <a:pPr algn="ctr"/>
            <a:r>
              <a:rPr lang="it-IT" sz="4000" b="1" dirty="0"/>
              <a:t>Tesi difensiva 3:</a:t>
            </a:r>
            <a:br>
              <a:rPr lang="it-IT" sz="4000" b="1" dirty="0"/>
            </a:br>
            <a:r>
              <a:rPr lang="it-IT" sz="4000" b="1" dirty="0"/>
              <a:t>mancano riscontri testimoniali</a:t>
            </a:r>
          </a:p>
        </p:txBody>
      </p:sp>
      <p:sp>
        <p:nvSpPr>
          <p:cNvPr id="3" name="Segnaposto contenuto 2">
            <a:extLst>
              <a:ext uri="{FF2B5EF4-FFF2-40B4-BE49-F238E27FC236}">
                <a16:creationId xmlns:a16="http://schemas.microsoft.com/office/drawing/2014/main" id="{4408F58C-8937-4170-93CA-01BF01D9D68E}"/>
              </a:ext>
            </a:extLst>
          </p:cNvPr>
          <p:cNvSpPr>
            <a:spLocks noGrp="1"/>
          </p:cNvSpPr>
          <p:nvPr>
            <p:ph idx="1"/>
          </p:nvPr>
        </p:nvSpPr>
        <p:spPr>
          <a:xfrm>
            <a:off x="4536886" y="802638"/>
            <a:ext cx="4056522" cy="5252722"/>
          </a:xfrm>
        </p:spPr>
        <p:txBody>
          <a:bodyPr anchor="ctr">
            <a:normAutofit/>
          </a:bodyPr>
          <a:lstStyle/>
          <a:p>
            <a:pPr marL="0" indent="0">
              <a:buNone/>
            </a:pPr>
            <a:r>
              <a:rPr lang="it-IT" sz="2100" dirty="0">
                <a:solidFill>
                  <a:schemeClr val="bg1"/>
                </a:solidFill>
              </a:rPr>
              <a:t>«</a:t>
            </a:r>
            <a:r>
              <a:rPr lang="it-IT" sz="2100" i="1" dirty="0">
                <a:solidFill>
                  <a:schemeClr val="bg1"/>
                </a:solidFill>
              </a:rPr>
              <a:t>Carente, infine, appare la giustificazione data alla circostanza, di non poca importanza e pacificamente emersa dall'istruttoria di primo grado, </a:t>
            </a:r>
            <a:r>
              <a:rPr lang="it-IT" sz="2100" b="1" i="1" dirty="0">
                <a:solidFill>
                  <a:schemeClr val="bg1"/>
                </a:solidFill>
              </a:rPr>
              <a:t>che la madre, in tutti gli anni delle presunte violenze, </a:t>
            </a:r>
            <a:r>
              <a:rPr lang="it-IT" sz="2100" b="1" i="1" u="sng" dirty="0">
                <a:solidFill>
                  <a:schemeClr val="bg1"/>
                </a:solidFill>
              </a:rPr>
              <a:t>non abbia mai visto, non abbia mai sentito nulla</a:t>
            </a:r>
            <a:r>
              <a:rPr lang="it-IT" sz="2100" b="1" i="1" dirty="0">
                <a:solidFill>
                  <a:schemeClr val="bg1"/>
                </a:solidFill>
              </a:rPr>
              <a:t>, che non sia mai stato ritrovato un asciugamano (...)che non abbia mai notato tracce fisiche</a:t>
            </a:r>
            <a:r>
              <a:rPr lang="it-IT" sz="2100" b="1" dirty="0">
                <a:solidFill>
                  <a:schemeClr val="bg1"/>
                </a:solidFill>
              </a:rPr>
              <a:t> </a:t>
            </a:r>
            <a:r>
              <a:rPr lang="it-IT" sz="2100" b="1" i="1" dirty="0">
                <a:solidFill>
                  <a:schemeClr val="bg1"/>
                </a:solidFill>
              </a:rPr>
              <a:t>(…)»</a:t>
            </a:r>
            <a:endParaRPr lang="it-IT" sz="2100" i="1" dirty="0">
              <a:solidFill>
                <a:schemeClr val="bg1"/>
              </a:solidFill>
            </a:endParaRPr>
          </a:p>
        </p:txBody>
      </p:sp>
      <p:sp>
        <p:nvSpPr>
          <p:cNvPr id="4" name="Date Placeholder 3">
            <a:extLst>
              <a:ext uri="{FF2B5EF4-FFF2-40B4-BE49-F238E27FC236}">
                <a16:creationId xmlns:a16="http://schemas.microsoft.com/office/drawing/2014/main" id="{305BADA7-1E8A-4D1E-84D4-5DBF68702A3E}"/>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372DB8F7-5E6D-483A-B813-9FFDA51653F2}"/>
              </a:ext>
            </a:extLst>
          </p:cNvPr>
          <p:cNvSpPr>
            <a:spLocks noGrp="1"/>
          </p:cNvSpPr>
          <p:nvPr>
            <p:ph type="ftr" sz="quarter" idx="11"/>
          </p:nvPr>
        </p:nvSpPr>
        <p:spPr>
          <a:xfrm>
            <a:off x="2958612" y="6356351"/>
            <a:ext cx="3836084"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DDC827C7-B7D2-43C7-B57D-828BBF184D1A}"/>
              </a:ext>
            </a:extLst>
          </p:cNvPr>
          <p:cNvSpPr>
            <a:spLocks noGrp="1"/>
          </p:cNvSpPr>
          <p:nvPr>
            <p:ph type="sldNum" sz="quarter" idx="12"/>
          </p:nvPr>
        </p:nvSpPr>
        <p:spPr/>
        <p:txBody>
          <a:bodyPr/>
          <a:lstStyle/>
          <a:p>
            <a:fld id="{B8AAB83D-125C-4889-B297-910E9B9071AC}" type="slidenum">
              <a:rPr lang="it-IT" smtClean="0"/>
              <a:t>50</a:t>
            </a:fld>
            <a:endParaRPr lang="it-IT"/>
          </a:p>
        </p:txBody>
      </p:sp>
    </p:spTree>
    <p:extLst>
      <p:ext uri="{BB962C8B-B14F-4D97-AF65-F5344CB8AC3E}">
        <p14:creationId xmlns:p14="http://schemas.microsoft.com/office/powerpoint/2010/main" val="24411828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65C9B8F0-FF66-4C15-BD05-E86B8733184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2277" y="5367908"/>
            <a:ext cx="257172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E4505C23-674B-4195-81D6-0C127FEAE3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6870771"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90504F5-6205-4E6E-8CDF-5A3F393E6A21}"/>
              </a:ext>
            </a:extLst>
          </p:cNvPr>
          <p:cNvSpPr>
            <a:spLocks noGrp="1"/>
          </p:cNvSpPr>
          <p:nvPr>
            <p:ph type="title"/>
          </p:nvPr>
        </p:nvSpPr>
        <p:spPr>
          <a:xfrm>
            <a:off x="628650" y="5529884"/>
            <a:ext cx="5789535" cy="1096331"/>
          </a:xfrm>
        </p:spPr>
        <p:txBody>
          <a:bodyPr>
            <a:noAutofit/>
          </a:bodyPr>
          <a:lstStyle/>
          <a:p>
            <a:r>
              <a:rPr lang="it-IT" sz="8000" b="1" dirty="0"/>
              <a:t>CASO 2</a:t>
            </a:r>
          </a:p>
        </p:txBody>
      </p:sp>
      <p:graphicFrame>
        <p:nvGraphicFramePr>
          <p:cNvPr id="5" name="Segnaposto contenuto 2"/>
          <p:cNvGraphicFramePr>
            <a:graphicFrameLocks noGrp="1"/>
          </p:cNvGraphicFramePr>
          <p:nvPr>
            <p:ph idx="1"/>
            <p:extLst>
              <p:ext uri="{D42A27DB-BD31-4B8C-83A1-F6EECF244321}">
                <p14:modId xmlns:p14="http://schemas.microsoft.com/office/powerpoint/2010/main" val="4091933418"/>
              </p:ext>
            </p:extLst>
          </p:nvPr>
        </p:nvGraphicFramePr>
        <p:xfrm>
          <a:off x="628650" y="643467"/>
          <a:ext cx="78867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24B9FB16-463A-41E7-952A-C81783678FD2}"/>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96345FC7-164E-4F5F-A070-C2C7FB1BEEA5}"/>
              </a:ext>
            </a:extLst>
          </p:cNvPr>
          <p:cNvSpPr>
            <a:spLocks noGrp="1"/>
          </p:cNvSpPr>
          <p:nvPr>
            <p:ph type="ftr" sz="quarter" idx="11"/>
          </p:nvPr>
        </p:nvSpPr>
        <p:spPr>
          <a:xfrm>
            <a:off x="2673292" y="6356351"/>
            <a:ext cx="3841821"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FD1BA412-81DF-472B-B74A-737C025B78F3}"/>
              </a:ext>
            </a:extLst>
          </p:cNvPr>
          <p:cNvSpPr>
            <a:spLocks noGrp="1"/>
          </p:cNvSpPr>
          <p:nvPr>
            <p:ph type="sldNum" sz="quarter" idx="12"/>
          </p:nvPr>
        </p:nvSpPr>
        <p:spPr/>
        <p:txBody>
          <a:bodyPr/>
          <a:lstStyle/>
          <a:p>
            <a:fld id="{B8AAB83D-125C-4889-B297-910E9B9071AC}" type="slidenum">
              <a:rPr lang="it-IT" smtClean="0"/>
              <a:t>51</a:t>
            </a:fld>
            <a:endParaRPr lang="it-IT"/>
          </a:p>
        </p:txBody>
      </p:sp>
    </p:spTree>
    <p:extLst>
      <p:ext uri="{BB962C8B-B14F-4D97-AF65-F5344CB8AC3E}">
        <p14:creationId xmlns:p14="http://schemas.microsoft.com/office/powerpoint/2010/main" val="11224578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31" name="Rectangle 30">
            <a:extLst>
              <a:ext uri="{FF2B5EF4-FFF2-40B4-BE49-F238E27FC236}">
                <a16:creationId xmlns:a16="http://schemas.microsoft.com/office/drawing/2014/main" id="{047C8CCB-F95D-4249-92DD-651249D353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510167"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olo 5">
            <a:extLst>
              <a:ext uri="{FF2B5EF4-FFF2-40B4-BE49-F238E27FC236}">
                <a16:creationId xmlns:a16="http://schemas.microsoft.com/office/drawing/2014/main" id="{0432DF30-20B9-47FB-8EAA-28F8BE7E52E4}"/>
              </a:ext>
            </a:extLst>
          </p:cNvPr>
          <p:cNvSpPr>
            <a:spLocks noGrp="1"/>
          </p:cNvSpPr>
          <p:nvPr>
            <p:ph type="title"/>
          </p:nvPr>
        </p:nvSpPr>
        <p:spPr>
          <a:xfrm>
            <a:off x="0" y="2074363"/>
            <a:ext cx="2544325"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2100" b="1" kern="1200" dirty="0" err="1">
                <a:solidFill>
                  <a:schemeClr val="bg1"/>
                </a:solidFill>
                <a:latin typeface="+mj-lt"/>
                <a:ea typeface="+mj-ea"/>
                <a:cs typeface="+mj-cs"/>
              </a:rPr>
              <a:t>Procedimento</a:t>
            </a:r>
            <a:r>
              <a:rPr lang="en-US" sz="2100" b="1" kern="1200" dirty="0">
                <a:solidFill>
                  <a:schemeClr val="bg1"/>
                </a:solidFill>
                <a:latin typeface="+mj-lt"/>
                <a:ea typeface="+mj-ea"/>
                <a:cs typeface="+mj-cs"/>
              </a:rPr>
              <a:t> </a:t>
            </a:r>
            <a:r>
              <a:rPr lang="en-US" sz="2100" b="1" kern="1200" dirty="0" err="1">
                <a:solidFill>
                  <a:schemeClr val="bg1"/>
                </a:solidFill>
                <a:latin typeface="+mj-lt"/>
                <a:ea typeface="+mj-ea"/>
                <a:cs typeface="+mj-cs"/>
              </a:rPr>
              <a:t>penale</a:t>
            </a:r>
            <a:r>
              <a:rPr lang="en-US" sz="2100" b="1" kern="1200" dirty="0">
                <a:solidFill>
                  <a:schemeClr val="bg1"/>
                </a:solidFill>
                <a:latin typeface="+mj-lt"/>
                <a:ea typeface="+mj-ea"/>
                <a:cs typeface="+mj-cs"/>
              </a:rPr>
              <a:t>: </a:t>
            </a:r>
            <a:br>
              <a:rPr lang="en-US" sz="2100" b="1" kern="1200" dirty="0">
                <a:solidFill>
                  <a:schemeClr val="bg1"/>
                </a:solidFill>
                <a:latin typeface="+mj-lt"/>
                <a:ea typeface="+mj-ea"/>
                <a:cs typeface="+mj-cs"/>
              </a:rPr>
            </a:br>
            <a:r>
              <a:rPr lang="en-US" sz="2100" b="1" kern="1200" dirty="0">
                <a:solidFill>
                  <a:schemeClr val="bg1"/>
                </a:solidFill>
                <a:latin typeface="+mj-lt"/>
                <a:ea typeface="+mj-ea"/>
                <a:cs typeface="+mj-cs"/>
              </a:rPr>
              <a:t>Capo di </a:t>
            </a:r>
            <a:r>
              <a:rPr lang="en-US" sz="2100" b="1" kern="1200" dirty="0" err="1">
                <a:solidFill>
                  <a:schemeClr val="bg1"/>
                </a:solidFill>
                <a:latin typeface="+mj-lt"/>
                <a:ea typeface="+mj-ea"/>
                <a:cs typeface="+mj-cs"/>
              </a:rPr>
              <a:t>imputazione</a:t>
            </a:r>
            <a:endParaRPr lang="en-US" sz="2100" b="1" kern="1200" dirty="0">
              <a:solidFill>
                <a:schemeClr val="bg1"/>
              </a:solidFill>
              <a:latin typeface="+mj-lt"/>
              <a:ea typeface="+mj-ea"/>
              <a:cs typeface="+mj-cs"/>
            </a:endParaRPr>
          </a:p>
        </p:txBody>
      </p:sp>
      <p:sp>
        <p:nvSpPr>
          <p:cNvPr id="2" name="Content Placeholder 1">
            <a:extLst>
              <a:ext uri="{FF2B5EF4-FFF2-40B4-BE49-F238E27FC236}">
                <a16:creationId xmlns:a16="http://schemas.microsoft.com/office/drawing/2014/main" id="{5FE4029D-1B4D-4D85-A6C6-9A246798264B}"/>
              </a:ext>
            </a:extLst>
          </p:cNvPr>
          <p:cNvSpPr>
            <a:spLocks noGrp="1"/>
          </p:cNvSpPr>
          <p:nvPr>
            <p:ph idx="1"/>
          </p:nvPr>
        </p:nvSpPr>
        <p:spPr>
          <a:xfrm>
            <a:off x="2544324" y="759655"/>
            <a:ext cx="5971025" cy="5417308"/>
          </a:xfrm>
        </p:spPr>
        <p:txBody>
          <a:bodyPr>
            <a:normAutofit fontScale="47500" lnSpcReduction="20000"/>
          </a:bodyPr>
          <a:lstStyle/>
          <a:p>
            <a:r>
              <a:rPr lang="it-IT" dirty="0"/>
              <a:t>del reato p. e p. dagli artl. 61 nr. 5), 110 e 572 c.p. perché, in concorso fra loro maltrattavano i propri figli minori conviventi ………. …….., ……………., …….e ……. con le reiterale condotte di seguito meglio descritte; in particolare:</a:t>
            </a:r>
          </a:p>
          <a:p>
            <a:r>
              <a:rPr lang="it-IT" dirty="0"/>
              <a:t>-	lo ………………, durante la permanenza in casa, metteva in allo comportamenti violenti nei confronti dei bambini, in particolare contro Palrik, picchiandoli anche mediante I 'utilizzo,di una cintura, tirando i capelli e lanciandogli contro qualsiasi oggetto trovasse a portata di mano (piallo di minestra, tavolo, sedia e posale), impartendo loro continui ordini al fine di soddisfare i suoi bisogni;</a:t>
            </a:r>
          </a:p>
          <a:p>
            <a:r>
              <a:rPr lang="it-IT" dirty="0"/>
              <a:t>-	la ………………., oltre a non intervenire in difesa dei figli quando venivano aggrediti dal padre con le condotte meglio descritte nel punto precedente, vietava alla figlia ……………………… di vestirsi in maniera femminile, imponendole di indossare capi maschili, sempre con i capelli legati, ed obbligandola a svolgere le attività domestiche e di cura dei fratelli, ponendola in una condizione di sottomissione nei loro confronti</a:t>
            </a:r>
          </a:p>
          <a:p>
            <a:r>
              <a:rPr lang="it-IT" dirty="0"/>
              <a:t>-	obbligavano i figli a vivere in un 'abitazione sporca, maleodorante, disordinata, fatiscente all 'esterno e manchevole di ogni intervento manutenlivo,•</a:t>
            </a:r>
          </a:p>
          <a:p>
            <a:r>
              <a:rPr lang="it-IT" dirty="0"/>
              <a:t>-	ponevano i minori in un grave stato di trascuratezza igienico sanitaria, sia personale che dell 'abbigliamento, che portava i ragazzi ad essere isolati ed emarginali dai coetanei, specialmente in anzbito scolastico;</a:t>
            </a:r>
          </a:p>
          <a:p>
            <a:r>
              <a:rPr lang="it-IT" dirty="0"/>
              <a:t>-	vietavano ai bambini di intrattenere amicizie con coetanei, né di svolgere allività extrascolasliche, quali andare al parco, svolgere attività sportive, fare passeggiate o</a:t>
            </a:r>
          </a:p>
          <a:p>
            <a:r>
              <a:rPr lang="it-IT" dirty="0"/>
              <a:t>2 semplicemente intrattenersi al di fuori dell 'abitazione familiare, costringendoli pertanto all 'isolamento all 'interno della loro abitazione;</a:t>
            </a:r>
          </a:p>
          <a:p>
            <a:r>
              <a:rPr lang="it-IT" dirty="0"/>
              <a:t>Fatto aggravato dall 'essere stato posto in essere in circostanze di persona, con riferimento all'età minore deifigli, tale da ostacolare la privata e pubblica difesa.</a:t>
            </a:r>
          </a:p>
          <a:p>
            <a:endParaRPr lang="it-IT" dirty="0"/>
          </a:p>
        </p:txBody>
      </p:sp>
      <p:sp>
        <p:nvSpPr>
          <p:cNvPr id="3" name="Date Placeholder 2">
            <a:extLst>
              <a:ext uri="{FF2B5EF4-FFF2-40B4-BE49-F238E27FC236}">
                <a16:creationId xmlns:a16="http://schemas.microsoft.com/office/drawing/2014/main" id="{1FDFDA2D-35C2-4004-AD09-38ABE282684D}"/>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37834F28-A732-45D2-9EB6-E708DF9738A3}"/>
              </a:ext>
            </a:extLst>
          </p:cNvPr>
          <p:cNvSpPr>
            <a:spLocks noGrp="1"/>
          </p:cNvSpPr>
          <p:nvPr>
            <p:ph type="ftr" sz="quarter" idx="11"/>
          </p:nvPr>
        </p:nvSpPr>
        <p:spPr>
          <a:xfrm>
            <a:off x="3028949" y="6356351"/>
            <a:ext cx="4047099"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623EF35D-43B4-4E82-93CB-BB8E385E8CCD}"/>
              </a:ext>
            </a:extLst>
          </p:cNvPr>
          <p:cNvSpPr>
            <a:spLocks noGrp="1"/>
          </p:cNvSpPr>
          <p:nvPr>
            <p:ph type="sldNum" sz="quarter" idx="12"/>
          </p:nvPr>
        </p:nvSpPr>
        <p:spPr/>
        <p:txBody>
          <a:bodyPr/>
          <a:lstStyle/>
          <a:p>
            <a:fld id="{B8AAB83D-125C-4889-B297-910E9B9071AC}" type="slidenum">
              <a:rPr lang="it-IT" smtClean="0"/>
              <a:t>52</a:t>
            </a:fld>
            <a:endParaRPr lang="it-IT"/>
          </a:p>
        </p:txBody>
      </p:sp>
    </p:spTree>
    <p:extLst>
      <p:ext uri="{BB962C8B-B14F-4D97-AF65-F5344CB8AC3E}">
        <p14:creationId xmlns:p14="http://schemas.microsoft.com/office/powerpoint/2010/main" val="25324691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31" name="Rectangle 30">
            <a:extLst>
              <a:ext uri="{FF2B5EF4-FFF2-40B4-BE49-F238E27FC236}">
                <a16:creationId xmlns:a16="http://schemas.microsoft.com/office/drawing/2014/main" id="{047C8CCB-F95D-4249-92DD-651249D353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510167"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olo 5">
            <a:extLst>
              <a:ext uri="{FF2B5EF4-FFF2-40B4-BE49-F238E27FC236}">
                <a16:creationId xmlns:a16="http://schemas.microsoft.com/office/drawing/2014/main" id="{0432DF30-20B9-47FB-8EAA-28F8BE7E52E4}"/>
              </a:ext>
            </a:extLst>
          </p:cNvPr>
          <p:cNvSpPr>
            <a:spLocks noGrp="1"/>
          </p:cNvSpPr>
          <p:nvPr>
            <p:ph type="title"/>
          </p:nvPr>
        </p:nvSpPr>
        <p:spPr>
          <a:xfrm>
            <a:off x="0" y="2074363"/>
            <a:ext cx="2544325"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2100" b="1" kern="1200" dirty="0" err="1">
                <a:solidFill>
                  <a:schemeClr val="bg1"/>
                </a:solidFill>
                <a:latin typeface="+mj-lt"/>
                <a:ea typeface="+mj-ea"/>
                <a:cs typeface="+mj-cs"/>
              </a:rPr>
              <a:t>Procedimento</a:t>
            </a:r>
            <a:r>
              <a:rPr lang="en-US" sz="2100" b="1" kern="1200" dirty="0">
                <a:solidFill>
                  <a:schemeClr val="bg1"/>
                </a:solidFill>
                <a:latin typeface="+mj-lt"/>
                <a:ea typeface="+mj-ea"/>
                <a:cs typeface="+mj-cs"/>
              </a:rPr>
              <a:t> </a:t>
            </a:r>
            <a:r>
              <a:rPr lang="en-US" sz="2100" b="1" kern="1200" dirty="0" err="1">
                <a:solidFill>
                  <a:schemeClr val="bg1"/>
                </a:solidFill>
                <a:latin typeface="+mj-lt"/>
                <a:ea typeface="+mj-ea"/>
                <a:cs typeface="+mj-cs"/>
              </a:rPr>
              <a:t>civile</a:t>
            </a:r>
            <a:br>
              <a:rPr lang="en-US" sz="2100" b="1" dirty="0">
                <a:solidFill>
                  <a:schemeClr val="bg1"/>
                </a:solidFill>
              </a:rPr>
            </a:br>
            <a:endParaRPr lang="en-US" sz="2100" b="1" kern="1200" dirty="0">
              <a:solidFill>
                <a:schemeClr val="bg1"/>
              </a:solidFill>
              <a:latin typeface="+mj-lt"/>
              <a:ea typeface="+mj-ea"/>
              <a:cs typeface="+mj-cs"/>
            </a:endParaRPr>
          </a:p>
        </p:txBody>
      </p:sp>
      <p:sp>
        <p:nvSpPr>
          <p:cNvPr id="2" name="Segnaposto contenuto 1">
            <a:extLst>
              <a:ext uri="{FF2B5EF4-FFF2-40B4-BE49-F238E27FC236}">
                <a16:creationId xmlns:a16="http://schemas.microsoft.com/office/drawing/2014/main" id="{6974FAEE-0FBF-4ACC-AB85-DECE52186456}"/>
              </a:ext>
            </a:extLst>
          </p:cNvPr>
          <p:cNvSpPr>
            <a:spLocks noGrp="1"/>
          </p:cNvSpPr>
          <p:nvPr>
            <p:ph idx="1"/>
          </p:nvPr>
        </p:nvSpPr>
        <p:spPr>
          <a:xfrm>
            <a:off x="2544325" y="672353"/>
            <a:ext cx="6473241" cy="5809129"/>
          </a:xfrm>
        </p:spPr>
        <p:txBody>
          <a:bodyPr>
            <a:normAutofit/>
          </a:bodyPr>
          <a:lstStyle/>
          <a:p>
            <a:pPr marL="0" lvl="0" indent="0" algn="ctr">
              <a:buNone/>
            </a:pPr>
            <a:r>
              <a:rPr lang="it-IT" sz="1500" b="1" u="sng" dirty="0">
                <a:solidFill>
                  <a:prstClr val="black"/>
                </a:solidFill>
              </a:rPr>
              <a:t>Iniziativa della Procura della Repubblica presso il Tribunale per i minorenni:</a:t>
            </a:r>
          </a:p>
          <a:p>
            <a:pPr marL="0" lvl="0" indent="0" algn="ctr">
              <a:buNone/>
            </a:pPr>
            <a:r>
              <a:rPr lang="it-IT" sz="1800" dirty="0">
                <a:solidFill>
                  <a:prstClr val="black"/>
                </a:solidFill>
              </a:rPr>
              <a:t>Ricorso ai sensi della L. 184 del 1983 come modificata dalla L. 149 del 2001</a:t>
            </a:r>
            <a:endParaRPr lang="it-IT" sz="1800" u="sng" dirty="0">
              <a:solidFill>
                <a:prstClr val="black"/>
              </a:solidFill>
            </a:endParaRPr>
          </a:p>
          <a:p>
            <a:pPr marL="0" lvl="0" indent="0" algn="ctr">
              <a:buNone/>
            </a:pPr>
            <a:r>
              <a:rPr lang="it-IT" sz="1500" b="1" u="sng" dirty="0">
                <a:solidFill>
                  <a:prstClr val="black"/>
                </a:solidFill>
              </a:rPr>
              <a:t>Richieste </a:t>
            </a:r>
          </a:p>
          <a:p>
            <a:pPr marL="0" lvl="0" indent="0">
              <a:buNone/>
            </a:pPr>
            <a:r>
              <a:rPr lang="it-IT" sz="1500" dirty="0">
                <a:solidFill>
                  <a:prstClr val="black"/>
                </a:solidFill>
              </a:rPr>
              <a:t>Chiede l'apertura del procedimento diretto alla </a:t>
            </a:r>
            <a:r>
              <a:rPr lang="it-IT" sz="1500" b="1" dirty="0">
                <a:solidFill>
                  <a:prstClr val="black"/>
                </a:solidFill>
              </a:rPr>
              <a:t>verifica della capacità genitoriale </a:t>
            </a:r>
            <a:r>
              <a:rPr lang="it-IT" sz="1500" dirty="0">
                <a:solidFill>
                  <a:prstClr val="black"/>
                </a:solidFill>
              </a:rPr>
              <a:t>per la tutela del diritto del minore di crescere ed essere educato nella propria famiglia e </a:t>
            </a:r>
            <a:r>
              <a:rPr lang="it-IT" sz="1500" b="1" u="sng" dirty="0">
                <a:solidFill>
                  <a:prstClr val="black"/>
                </a:solidFill>
              </a:rPr>
              <a:t>in via temporanea ed istruttoria</a:t>
            </a:r>
          </a:p>
          <a:p>
            <a:pPr marL="0" lvl="0" indent="0">
              <a:buNone/>
            </a:pPr>
            <a:r>
              <a:rPr lang="it-IT" sz="1500" dirty="0">
                <a:solidFill>
                  <a:prstClr val="black"/>
                </a:solidFill>
              </a:rPr>
              <a:t>1.	il </a:t>
            </a:r>
            <a:r>
              <a:rPr lang="it-IT" sz="1500" b="1" dirty="0">
                <a:solidFill>
                  <a:prstClr val="black"/>
                </a:solidFill>
              </a:rPr>
              <a:t>collocamento urgente </a:t>
            </a:r>
            <a:r>
              <a:rPr lang="it-IT" sz="1500" dirty="0">
                <a:solidFill>
                  <a:prstClr val="black"/>
                </a:solidFill>
              </a:rPr>
              <a:t>dei/le minori in idoneo luogo protetto etero familiare;</a:t>
            </a:r>
          </a:p>
          <a:p>
            <a:pPr marL="0" lvl="0" indent="0">
              <a:buNone/>
            </a:pPr>
            <a:r>
              <a:rPr lang="it-IT" sz="1500" dirty="0">
                <a:solidFill>
                  <a:prstClr val="black"/>
                </a:solidFill>
              </a:rPr>
              <a:t>2.	Che, su richiesta del GD, sia incaricato il servizio sociale a </a:t>
            </a:r>
            <a:r>
              <a:rPr lang="it-IT" sz="1500" b="1" dirty="0">
                <a:solidFill>
                  <a:prstClr val="black"/>
                </a:solidFill>
              </a:rPr>
              <a:t>verificare la reversibilità </a:t>
            </a:r>
            <a:r>
              <a:rPr lang="it-IT" sz="1500" dirty="0">
                <a:solidFill>
                  <a:prstClr val="black"/>
                </a:solidFill>
              </a:rPr>
              <a:t>dell'attuale situazione di privazione di cure materiali e morali in cui versa il piccolo;</a:t>
            </a:r>
          </a:p>
          <a:p>
            <a:pPr marL="0" lvl="0" indent="0">
              <a:buNone/>
            </a:pPr>
            <a:r>
              <a:rPr lang="it-IT" sz="1500" dirty="0">
                <a:solidFill>
                  <a:prstClr val="black"/>
                </a:solidFill>
              </a:rPr>
              <a:t>3.	che sia </a:t>
            </a:r>
            <a:r>
              <a:rPr lang="it-IT" sz="1500" b="1" dirty="0">
                <a:solidFill>
                  <a:prstClr val="black"/>
                </a:solidFill>
              </a:rPr>
              <a:t>sospesa la responsabilità dei genitori e nominato un tutore provvisorio</a:t>
            </a:r>
            <a:r>
              <a:rPr lang="it-IT" sz="1500" dirty="0">
                <a:solidFill>
                  <a:prstClr val="black"/>
                </a:solidFill>
              </a:rPr>
              <a:t>, che secondo lo spirito e la lettera della L. 149 del 2001 possa assistere e rappresentare i minori in relazione alle loro concrete capacità di discernimento in funzione delle opzioni connesse alla procedura;</a:t>
            </a:r>
          </a:p>
          <a:p>
            <a:pPr marL="514350" lvl="0" indent="-514350">
              <a:buFont typeface="Arial" panose="020B0604020202020204" pitchFamily="34" charset="0"/>
              <a:buAutoNum type="arabicPeriod" startAt="4"/>
            </a:pPr>
            <a:r>
              <a:rPr lang="it-IT" sz="1500" dirty="0">
                <a:solidFill>
                  <a:prstClr val="black"/>
                </a:solidFill>
              </a:rPr>
              <a:t>L'</a:t>
            </a:r>
            <a:r>
              <a:rPr lang="it-IT" sz="1500" b="1" dirty="0">
                <a:solidFill>
                  <a:prstClr val="black"/>
                </a:solidFill>
              </a:rPr>
              <a:t>ascolto del minore </a:t>
            </a:r>
            <a:r>
              <a:rPr lang="it-IT" sz="1500" dirty="0">
                <a:solidFill>
                  <a:prstClr val="black"/>
                </a:solidFill>
              </a:rPr>
              <a:t>come sopra assistito e/o rappresentato; </a:t>
            </a:r>
          </a:p>
          <a:p>
            <a:pPr marL="0" lvl="0" indent="0" algn="ctr">
              <a:buNone/>
            </a:pPr>
            <a:r>
              <a:rPr lang="it-IT" sz="1500" b="1" u="sng" dirty="0">
                <a:solidFill>
                  <a:prstClr val="black"/>
                </a:solidFill>
              </a:rPr>
              <a:t>Conclude nel merito </a:t>
            </a:r>
          </a:p>
          <a:p>
            <a:pPr marL="0" lvl="0" indent="0" algn="ctr">
              <a:buNone/>
            </a:pPr>
            <a:r>
              <a:rPr lang="it-IT" sz="1500" dirty="0">
                <a:solidFill>
                  <a:prstClr val="black"/>
                </a:solidFill>
              </a:rPr>
              <a:t>chiedendo   allo stato la </a:t>
            </a:r>
            <a:r>
              <a:rPr lang="it-IT" sz="1500" b="1" dirty="0">
                <a:solidFill>
                  <a:prstClr val="black"/>
                </a:solidFill>
              </a:rPr>
              <a:t>decadenza</a:t>
            </a:r>
            <a:r>
              <a:rPr lang="it-IT" sz="1500" dirty="0">
                <a:solidFill>
                  <a:prstClr val="black"/>
                </a:solidFill>
              </a:rPr>
              <a:t> dalla responsabilità genitoriale e la trasmissione degli atti al GT per la continuazione della gestione del minore da parte del tutore con l'intervento di protezione e sostegno del servizio sociale.</a:t>
            </a:r>
          </a:p>
          <a:p>
            <a:endParaRPr lang="it-IT" dirty="0"/>
          </a:p>
        </p:txBody>
      </p:sp>
      <p:sp>
        <p:nvSpPr>
          <p:cNvPr id="3" name="Date Placeholder 2">
            <a:extLst>
              <a:ext uri="{FF2B5EF4-FFF2-40B4-BE49-F238E27FC236}">
                <a16:creationId xmlns:a16="http://schemas.microsoft.com/office/drawing/2014/main" id="{044B0A46-C139-407A-89A4-C26CFC7C4D22}"/>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C72D2C1B-54C4-409D-8296-C388BF480571}"/>
              </a:ext>
            </a:extLst>
          </p:cNvPr>
          <p:cNvSpPr>
            <a:spLocks noGrp="1"/>
          </p:cNvSpPr>
          <p:nvPr>
            <p:ph type="ftr" sz="quarter" idx="11"/>
          </p:nvPr>
        </p:nvSpPr>
        <p:spPr>
          <a:xfrm>
            <a:off x="3028949" y="6356351"/>
            <a:ext cx="4061167"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6A2F3D09-02E3-48DF-93D9-35EA9484E0B6}"/>
              </a:ext>
            </a:extLst>
          </p:cNvPr>
          <p:cNvSpPr>
            <a:spLocks noGrp="1"/>
          </p:cNvSpPr>
          <p:nvPr>
            <p:ph type="sldNum" sz="quarter" idx="12"/>
          </p:nvPr>
        </p:nvSpPr>
        <p:spPr/>
        <p:txBody>
          <a:bodyPr/>
          <a:lstStyle/>
          <a:p>
            <a:fld id="{B8AAB83D-125C-4889-B297-910E9B9071AC}" type="slidenum">
              <a:rPr lang="it-IT" smtClean="0"/>
              <a:t>53</a:t>
            </a:fld>
            <a:endParaRPr lang="it-IT"/>
          </a:p>
        </p:txBody>
      </p:sp>
    </p:spTree>
    <p:extLst>
      <p:ext uri="{BB962C8B-B14F-4D97-AF65-F5344CB8AC3E}">
        <p14:creationId xmlns:p14="http://schemas.microsoft.com/office/powerpoint/2010/main" val="18632243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0DF90E-6BAD-4E82-8FDF-717C9A35737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13DCC859-0434-4BB8-B6C5-09C88AE698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08E7ACFB-B791-4C23-8B17-013FEDC09A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F36C5F8C-784D-468E-84BF-918DDE7F8632}"/>
              </a:ext>
            </a:extLst>
          </p:cNvPr>
          <p:cNvSpPr>
            <a:spLocks noGrp="1"/>
          </p:cNvSpPr>
          <p:nvPr>
            <p:ph type="title"/>
          </p:nvPr>
        </p:nvSpPr>
        <p:spPr>
          <a:xfrm>
            <a:off x="624751" y="365125"/>
            <a:ext cx="7890527" cy="1325563"/>
          </a:xfrm>
        </p:spPr>
        <p:txBody>
          <a:bodyPr>
            <a:normAutofit/>
          </a:bodyPr>
          <a:lstStyle/>
          <a:p>
            <a:r>
              <a:rPr lang="it-IT" dirty="0"/>
              <a:t>Iniziative del difensore</a:t>
            </a:r>
            <a:endParaRPr lang="it-IT"/>
          </a:p>
        </p:txBody>
      </p:sp>
      <p:graphicFrame>
        <p:nvGraphicFramePr>
          <p:cNvPr id="5" name="Segnaposto contenuto 2"/>
          <p:cNvGraphicFramePr>
            <a:graphicFrameLocks noGrp="1"/>
          </p:cNvGraphicFramePr>
          <p:nvPr>
            <p:ph idx="1"/>
            <p:extLst>
              <p:ext uri="{D42A27DB-BD31-4B8C-83A1-F6EECF244321}">
                <p14:modId xmlns:p14="http://schemas.microsoft.com/office/powerpoint/2010/main" val="1929424461"/>
              </p:ext>
            </p:extLst>
          </p:nvPr>
        </p:nvGraphicFramePr>
        <p:xfrm>
          <a:off x="628650" y="2022475"/>
          <a:ext cx="7886700" cy="4154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82D1A589-EEBB-45DB-A7A6-E17F28308EE3}"/>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A9C048A7-6F0A-411E-A8AD-9313079F9485}"/>
              </a:ext>
            </a:extLst>
          </p:cNvPr>
          <p:cNvSpPr>
            <a:spLocks noGrp="1"/>
          </p:cNvSpPr>
          <p:nvPr>
            <p:ph type="ftr" sz="quarter" idx="11"/>
          </p:nvPr>
        </p:nvSpPr>
        <p:spPr>
          <a:xfrm>
            <a:off x="3028950" y="6356351"/>
            <a:ext cx="3836084"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AC10E9FC-3D80-4B6E-8BC1-F2F44401745E}"/>
              </a:ext>
            </a:extLst>
          </p:cNvPr>
          <p:cNvSpPr>
            <a:spLocks noGrp="1"/>
          </p:cNvSpPr>
          <p:nvPr>
            <p:ph type="sldNum" sz="quarter" idx="12"/>
          </p:nvPr>
        </p:nvSpPr>
        <p:spPr/>
        <p:txBody>
          <a:bodyPr/>
          <a:lstStyle/>
          <a:p>
            <a:fld id="{B8AAB83D-125C-4889-B297-910E9B9071AC}" type="slidenum">
              <a:rPr lang="it-IT" smtClean="0"/>
              <a:t>54</a:t>
            </a:fld>
            <a:endParaRPr lang="it-IT"/>
          </a:p>
        </p:txBody>
      </p:sp>
    </p:spTree>
    <p:extLst>
      <p:ext uri="{BB962C8B-B14F-4D97-AF65-F5344CB8AC3E}">
        <p14:creationId xmlns:p14="http://schemas.microsoft.com/office/powerpoint/2010/main" val="3061453110"/>
      </p:ext>
    </p:extLst>
  </p:cSld>
  <p:clrMapOvr>
    <a:overrideClrMapping bg1="dk1" tx1="lt1" bg2="dk2" tx2="lt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8">
            <a:extLst>
              <a:ext uri="{FF2B5EF4-FFF2-40B4-BE49-F238E27FC236}">
                <a16:creationId xmlns:a16="http://schemas.microsoft.com/office/drawing/2014/main" id="{3FCC729B-E528-40C3-82D3-BA4375575E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720090" y="0"/>
            <a:ext cx="8413995"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6">
            <a:extLst>
              <a:ext uri="{FF2B5EF4-FFF2-40B4-BE49-F238E27FC236}">
                <a16:creationId xmlns:a16="http://schemas.microsoft.com/office/drawing/2014/main" id="{58F1FB8D-1842-4A04-998D-6CF047AB279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065186" y="0"/>
            <a:ext cx="8078814"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Segnaposto contenuto 4" descr="Donna"/>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0045" y="2144026"/>
            <a:ext cx="2569467" cy="2569467"/>
          </a:xfrm>
          <a:prstGeom prst="rect">
            <a:avLst/>
          </a:prstGeom>
        </p:spPr>
      </p:pic>
      <p:sp>
        <p:nvSpPr>
          <p:cNvPr id="2" name="Titolo 1">
            <a:extLst>
              <a:ext uri="{FF2B5EF4-FFF2-40B4-BE49-F238E27FC236}">
                <a16:creationId xmlns:a16="http://schemas.microsoft.com/office/drawing/2014/main" id="{D8A2FD2D-2CF8-40C6-AA0A-16D40DD29800}"/>
              </a:ext>
            </a:extLst>
          </p:cNvPr>
          <p:cNvSpPr>
            <a:spLocks noGrp="1"/>
          </p:cNvSpPr>
          <p:nvPr>
            <p:ph type="title"/>
          </p:nvPr>
        </p:nvSpPr>
        <p:spPr>
          <a:xfrm>
            <a:off x="3288029" y="365125"/>
            <a:ext cx="5373370" cy="1325563"/>
          </a:xfrm>
        </p:spPr>
        <p:txBody>
          <a:bodyPr>
            <a:normAutofit/>
          </a:bodyPr>
          <a:lstStyle/>
          <a:p>
            <a:r>
              <a:rPr lang="it-IT" dirty="0">
                <a:solidFill>
                  <a:srgbClr val="FC8004"/>
                </a:solidFill>
              </a:rPr>
              <a:t>Test sulla madre</a:t>
            </a:r>
          </a:p>
        </p:txBody>
      </p:sp>
      <p:sp>
        <p:nvSpPr>
          <p:cNvPr id="10" name="Content Placeholder 9"/>
          <p:cNvSpPr>
            <a:spLocks noGrp="1"/>
          </p:cNvSpPr>
          <p:nvPr>
            <p:ph idx="1"/>
          </p:nvPr>
        </p:nvSpPr>
        <p:spPr>
          <a:xfrm>
            <a:off x="3290636" y="2022601"/>
            <a:ext cx="5370763" cy="4154361"/>
          </a:xfrm>
        </p:spPr>
        <p:txBody>
          <a:bodyPr>
            <a:normAutofit/>
          </a:bodyPr>
          <a:lstStyle/>
          <a:p>
            <a:r>
              <a:rPr lang="it-IT" sz="1400" i="1">
                <a:solidFill>
                  <a:schemeClr val="bg1"/>
                </a:solidFill>
              </a:rPr>
              <a:t>persone eccessivamente </a:t>
            </a:r>
            <a:r>
              <a:rPr lang="it-IT" sz="1400" b="1" i="1">
                <a:solidFill>
                  <a:schemeClr val="bg1"/>
                </a:solidFill>
              </a:rPr>
              <a:t>sensibili e diffidenti </a:t>
            </a:r>
            <a:r>
              <a:rPr lang="it-IT" sz="1400" i="1">
                <a:solidFill>
                  <a:schemeClr val="bg1"/>
                </a:solidFill>
              </a:rPr>
              <a:t>e, conseguentemente, possono essere </a:t>
            </a:r>
            <a:r>
              <a:rPr lang="it-IT" sz="1400" b="1" i="1">
                <a:solidFill>
                  <a:schemeClr val="bg1"/>
                </a:solidFill>
              </a:rPr>
              <a:t>ansiose</a:t>
            </a:r>
            <a:r>
              <a:rPr lang="it-IT" sz="1400" i="1">
                <a:solidFill>
                  <a:schemeClr val="bg1"/>
                </a:solidFill>
              </a:rPr>
              <a:t> per la maggior parte del tempo, nonché </a:t>
            </a:r>
            <a:r>
              <a:rPr lang="it-IT" sz="1400" b="1" i="1">
                <a:solidFill>
                  <a:schemeClr val="bg1"/>
                </a:solidFill>
              </a:rPr>
              <a:t>timorose e lamentose</a:t>
            </a:r>
            <a:r>
              <a:rPr lang="it-IT" sz="1400" i="1">
                <a:solidFill>
                  <a:schemeClr val="bg1"/>
                </a:solidFill>
              </a:rPr>
              <a:t>. Avvertendosi vulnerabili, mostrano una tendenza a reagire in maniera esagerata anche al minimo stress e, nelle gravi difficoltà, reagiscono ritirandosi nelle proprie </a:t>
            </a:r>
            <a:r>
              <a:rPr lang="it-IT" sz="1400" b="1" i="1">
                <a:solidFill>
                  <a:schemeClr val="bg1"/>
                </a:solidFill>
              </a:rPr>
              <a:t>fantasie. </a:t>
            </a:r>
            <a:r>
              <a:rPr lang="it-IT" sz="1400" i="1">
                <a:solidFill>
                  <a:schemeClr val="bg1"/>
                </a:solidFill>
              </a:rPr>
              <a:t>Possono incontrare, per il loro stato ansioso, </a:t>
            </a:r>
            <a:r>
              <a:rPr lang="it-IT" sz="1400" b="1" i="1">
                <a:solidFill>
                  <a:schemeClr val="bg1"/>
                </a:solidFill>
              </a:rPr>
              <a:t>difficoltà nella concentrazione e nel ragionamento.</a:t>
            </a:r>
          </a:p>
          <a:p>
            <a:r>
              <a:rPr lang="it-IT" sz="1400" i="1">
                <a:solidFill>
                  <a:schemeClr val="bg1"/>
                </a:solidFill>
              </a:rPr>
              <a:t>Le persone con le caratteristiche di questo profilo mostrano spesso un grande bisogno di affetto e tendono ad essere </a:t>
            </a:r>
            <a:r>
              <a:rPr lang="it-IT" sz="1400" b="1" i="1">
                <a:solidFill>
                  <a:schemeClr val="bg1"/>
                </a:solidFill>
              </a:rPr>
              <a:t>passivo-dipendenti nelle relazioni interpersonali. </a:t>
            </a:r>
            <a:r>
              <a:rPr lang="it-IT" sz="1400" i="1">
                <a:solidFill>
                  <a:schemeClr val="bg1"/>
                </a:solidFill>
              </a:rPr>
              <a:t>Possono essere presenti</a:t>
            </a:r>
            <a:r>
              <a:rPr lang="it-IT" sz="1400" b="1" i="1">
                <a:solidFill>
                  <a:schemeClr val="bg1"/>
                </a:solidFill>
              </a:rPr>
              <a:t> disorientamento</a:t>
            </a:r>
            <a:r>
              <a:rPr lang="it-IT" sz="1400" i="1">
                <a:solidFill>
                  <a:schemeClr val="bg1"/>
                </a:solidFill>
              </a:rPr>
              <a:t>, </a:t>
            </a:r>
            <a:r>
              <a:rPr lang="it-IT" sz="1400" b="1" i="1">
                <a:solidFill>
                  <a:schemeClr val="bg1"/>
                </a:solidFill>
              </a:rPr>
              <a:t>perplessità</a:t>
            </a:r>
            <a:r>
              <a:rPr lang="it-IT" sz="1400" i="1">
                <a:solidFill>
                  <a:schemeClr val="bg1"/>
                </a:solidFill>
              </a:rPr>
              <a:t> e, in taluni casi (ma non nel soggetto qui considerato), anche allucinazioni.</a:t>
            </a:r>
          </a:p>
          <a:p>
            <a:r>
              <a:rPr lang="it-IT" sz="1400" i="1">
                <a:solidFill>
                  <a:schemeClr val="bg1"/>
                </a:solidFill>
              </a:rPr>
              <a:t>Le persone con questa personalità sono difficili da trattare con la psicoterapia, in quanto hanno un pensiero rimuginativo, hanno problemi nell'esprimere le loro emozioni. Possono alternare periodi di</a:t>
            </a:r>
            <a:r>
              <a:rPr lang="it-IT" sz="1400" b="1" i="1">
                <a:solidFill>
                  <a:schemeClr val="bg1"/>
                </a:solidFill>
              </a:rPr>
              <a:t> ipercontrollo </a:t>
            </a:r>
            <a:r>
              <a:rPr lang="it-IT" sz="1400" i="1">
                <a:solidFill>
                  <a:schemeClr val="bg1"/>
                </a:solidFill>
              </a:rPr>
              <a:t>a periodi di scoppi emotivi incontrollati.</a:t>
            </a:r>
          </a:p>
          <a:p>
            <a:endParaRPr lang="en-US" sz="1400">
              <a:solidFill>
                <a:schemeClr val="bg1"/>
              </a:solidFill>
            </a:endParaRPr>
          </a:p>
        </p:txBody>
      </p:sp>
      <p:sp>
        <p:nvSpPr>
          <p:cNvPr id="3" name="Date Placeholder 2">
            <a:extLst>
              <a:ext uri="{FF2B5EF4-FFF2-40B4-BE49-F238E27FC236}">
                <a16:creationId xmlns:a16="http://schemas.microsoft.com/office/drawing/2014/main" id="{262C6D00-9395-4BFE-83C3-ED70741E1FC0}"/>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C21416D6-B2E3-4597-BE94-E6F1AB1E2BC9}"/>
              </a:ext>
            </a:extLst>
          </p:cNvPr>
          <p:cNvSpPr>
            <a:spLocks noGrp="1"/>
          </p:cNvSpPr>
          <p:nvPr>
            <p:ph type="ftr" sz="quarter" idx="11"/>
          </p:nvPr>
        </p:nvSpPr>
        <p:spPr>
          <a:xfrm>
            <a:off x="3028950" y="6356351"/>
            <a:ext cx="4187776"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8962CD67-3004-4BA9-BA9F-6C75048CE3BF}"/>
              </a:ext>
            </a:extLst>
          </p:cNvPr>
          <p:cNvSpPr>
            <a:spLocks noGrp="1"/>
          </p:cNvSpPr>
          <p:nvPr>
            <p:ph type="sldNum" sz="quarter" idx="12"/>
          </p:nvPr>
        </p:nvSpPr>
        <p:spPr/>
        <p:txBody>
          <a:bodyPr/>
          <a:lstStyle/>
          <a:p>
            <a:fld id="{B8AAB83D-125C-4889-B297-910E9B9071AC}" type="slidenum">
              <a:rPr lang="it-IT" smtClean="0"/>
              <a:t>55</a:t>
            </a:fld>
            <a:endParaRPr lang="it-IT"/>
          </a:p>
        </p:txBody>
      </p:sp>
    </p:spTree>
    <p:extLst>
      <p:ext uri="{BB962C8B-B14F-4D97-AF65-F5344CB8AC3E}">
        <p14:creationId xmlns:p14="http://schemas.microsoft.com/office/powerpoint/2010/main" val="2774401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4" descr="Uomo"/>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19738" y="2240618"/>
            <a:ext cx="3195611" cy="3195611"/>
          </a:xfrm>
          <a:prstGeom prst="rect">
            <a:avLst/>
          </a:prstGeom>
        </p:spPr>
      </p:pic>
      <p:sp>
        <p:nvSpPr>
          <p:cNvPr id="14" name="Freeform: Shape 13">
            <a:extLst>
              <a:ext uri="{FF2B5EF4-FFF2-40B4-BE49-F238E27FC236}">
                <a16:creationId xmlns:a16="http://schemas.microsoft.com/office/drawing/2014/main" id="{64965EAE-E41A-435F-B993-07E824B6C9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654922"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152F8994-E6D4-4311-9548-C3607BC4364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19738"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D8022285-1813-44E9-A396-9D26D5352783}"/>
              </a:ext>
            </a:extLst>
          </p:cNvPr>
          <p:cNvSpPr>
            <a:spLocks noGrp="1"/>
          </p:cNvSpPr>
          <p:nvPr>
            <p:ph type="title"/>
          </p:nvPr>
        </p:nvSpPr>
        <p:spPr>
          <a:xfrm>
            <a:off x="628649" y="365125"/>
            <a:ext cx="4147457" cy="1325563"/>
          </a:xfrm>
        </p:spPr>
        <p:txBody>
          <a:bodyPr>
            <a:normAutofit/>
          </a:bodyPr>
          <a:lstStyle/>
          <a:p>
            <a:r>
              <a:rPr lang="it-IT" dirty="0">
                <a:solidFill>
                  <a:srgbClr val="FC8004"/>
                </a:solidFill>
              </a:rPr>
              <a:t>Test sul padre</a:t>
            </a:r>
          </a:p>
        </p:txBody>
      </p:sp>
      <p:sp>
        <p:nvSpPr>
          <p:cNvPr id="10" name="Content Placeholder 9"/>
          <p:cNvSpPr>
            <a:spLocks noGrp="1"/>
          </p:cNvSpPr>
          <p:nvPr>
            <p:ph idx="1"/>
          </p:nvPr>
        </p:nvSpPr>
        <p:spPr>
          <a:xfrm>
            <a:off x="628649" y="1825624"/>
            <a:ext cx="3432363" cy="4225551"/>
          </a:xfrm>
        </p:spPr>
        <p:txBody>
          <a:bodyPr>
            <a:normAutofit fontScale="85000" lnSpcReduction="20000"/>
          </a:bodyPr>
          <a:lstStyle/>
          <a:p>
            <a:r>
              <a:rPr lang="it-IT" sz="1700" i="1" dirty="0">
                <a:solidFill>
                  <a:schemeClr val="bg1"/>
                </a:solidFill>
              </a:rPr>
              <a:t>Non sembrano avere abilità introspettive e propendono alla </a:t>
            </a:r>
            <a:r>
              <a:rPr lang="it-IT" sz="1700" b="1" i="1" dirty="0">
                <a:solidFill>
                  <a:schemeClr val="bg1"/>
                </a:solidFill>
              </a:rPr>
              <a:t>razionalizzazione</a:t>
            </a:r>
            <a:r>
              <a:rPr lang="it-IT" sz="1700" i="1" dirty="0">
                <a:solidFill>
                  <a:schemeClr val="bg1"/>
                </a:solidFill>
              </a:rPr>
              <a:t> e alla </a:t>
            </a:r>
            <a:r>
              <a:rPr lang="it-IT" sz="1700" b="1" i="1" dirty="0">
                <a:solidFill>
                  <a:schemeClr val="bg1"/>
                </a:solidFill>
              </a:rPr>
              <a:t>negazione</a:t>
            </a:r>
            <a:r>
              <a:rPr lang="it-IT" sz="1700" i="1" dirty="0">
                <a:solidFill>
                  <a:schemeClr val="bg1"/>
                </a:solidFill>
              </a:rPr>
              <a:t>: si vedono come persona normali, responsabili e senza colpa. Non sono preoccupati per i loro problemi, che tendono a </a:t>
            </a:r>
            <a:r>
              <a:rPr lang="it-IT" sz="1700" b="1" i="1" dirty="0">
                <a:solidFill>
                  <a:schemeClr val="bg1"/>
                </a:solidFill>
              </a:rPr>
              <a:t>minimizzare</a:t>
            </a:r>
            <a:r>
              <a:rPr lang="it-IT" sz="1700" i="1" dirty="0">
                <a:solidFill>
                  <a:schemeClr val="bg1"/>
                </a:solidFill>
              </a:rPr>
              <a:t> con eccessivo ottimismo.</a:t>
            </a:r>
          </a:p>
          <a:p>
            <a:r>
              <a:rPr lang="it-IT" sz="1700" i="1" dirty="0">
                <a:solidFill>
                  <a:schemeClr val="bg1"/>
                </a:solidFill>
              </a:rPr>
              <a:t>Solitamente sono giudicati egoisti ed egocentrici, socievoli ed estroversi ma le relazioni che intrattengono sono </a:t>
            </a:r>
            <a:r>
              <a:rPr lang="it-IT" sz="1700" b="1" i="1" dirty="0">
                <a:solidFill>
                  <a:schemeClr val="bg1"/>
                </a:solidFill>
              </a:rPr>
              <a:t>superficiali. </a:t>
            </a:r>
            <a:r>
              <a:rPr lang="it-IT" sz="1700" i="1" dirty="0">
                <a:solidFill>
                  <a:schemeClr val="bg1"/>
                </a:solidFill>
              </a:rPr>
              <a:t>Sono preoccupati per se stessi e non sono coinvolti sinceramente nelle relazioni con le altre persone. Hanno un forte bisogno di attenzione e di affezione, diventando insicuri se questi vengono a mancare. Possono essere percepiti come passivi e manipolativi, mostrando risentimento e ostilità verso le persone che, a loro parere, non danno sufficiente attenzione e supporto. Pur essendo, generalmente, convenzionali e conformisti possono avere occasionali scoppi d'ira, anche se sono visti come </a:t>
            </a:r>
            <a:r>
              <a:rPr lang="it-IT" sz="1700" b="1" i="1" dirty="0" err="1">
                <a:solidFill>
                  <a:schemeClr val="bg1"/>
                </a:solidFill>
              </a:rPr>
              <a:t>ipercontrollati</a:t>
            </a:r>
            <a:r>
              <a:rPr lang="it-IT" sz="1700" b="1" i="1" dirty="0">
                <a:solidFill>
                  <a:schemeClr val="bg1"/>
                </a:solidFill>
              </a:rPr>
              <a:t> e </a:t>
            </a:r>
            <a:r>
              <a:rPr lang="it-IT" sz="1700" b="1" i="1" dirty="0" err="1">
                <a:solidFill>
                  <a:schemeClr val="bg1"/>
                </a:solidFill>
              </a:rPr>
              <a:t>passivoaggressivi</a:t>
            </a:r>
            <a:r>
              <a:rPr lang="it-IT" sz="1700" b="1" i="1" dirty="0">
                <a:solidFill>
                  <a:schemeClr val="bg1"/>
                </a:solidFill>
              </a:rPr>
              <a:t> nelle relazioni</a:t>
            </a:r>
            <a:r>
              <a:rPr lang="it-IT" sz="1700" i="1" dirty="0">
                <a:solidFill>
                  <a:schemeClr val="bg1"/>
                </a:solidFill>
              </a:rPr>
              <a:t>.</a:t>
            </a:r>
          </a:p>
          <a:p>
            <a:endParaRPr lang="en-US" sz="1700" dirty="0">
              <a:solidFill>
                <a:schemeClr val="bg1"/>
              </a:solidFill>
            </a:endParaRPr>
          </a:p>
        </p:txBody>
      </p:sp>
      <p:sp>
        <p:nvSpPr>
          <p:cNvPr id="3" name="Date Placeholder 2">
            <a:extLst>
              <a:ext uri="{FF2B5EF4-FFF2-40B4-BE49-F238E27FC236}">
                <a16:creationId xmlns:a16="http://schemas.microsoft.com/office/drawing/2014/main" id="{2DB0456C-1961-4CC3-8138-EF0518924EE9}"/>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25D127C0-2C74-4490-86F2-09CD5B4F1578}"/>
              </a:ext>
            </a:extLst>
          </p:cNvPr>
          <p:cNvSpPr>
            <a:spLocks noGrp="1"/>
          </p:cNvSpPr>
          <p:nvPr>
            <p:ph type="ftr" sz="quarter" idx="11"/>
          </p:nvPr>
        </p:nvSpPr>
        <p:spPr>
          <a:xfrm>
            <a:off x="3314700" y="6356351"/>
            <a:ext cx="3892355" cy="365125"/>
          </a:xfrm>
        </p:spPr>
        <p:txBody>
          <a:bodyPr/>
          <a:lstStyle/>
          <a:p>
            <a:r>
              <a:rPr lang="it-IT" dirty="0"/>
              <a:t>Studio Legale Avv. Eva Vigato - www.avvocatoevavigato.it</a:t>
            </a:r>
          </a:p>
        </p:txBody>
      </p:sp>
      <p:sp>
        <p:nvSpPr>
          <p:cNvPr id="5" name="Slide Number Placeholder 4">
            <a:extLst>
              <a:ext uri="{FF2B5EF4-FFF2-40B4-BE49-F238E27FC236}">
                <a16:creationId xmlns:a16="http://schemas.microsoft.com/office/drawing/2014/main" id="{60F54EA5-2079-41E7-9031-18C5762CDA9C}"/>
              </a:ext>
            </a:extLst>
          </p:cNvPr>
          <p:cNvSpPr>
            <a:spLocks noGrp="1"/>
          </p:cNvSpPr>
          <p:nvPr>
            <p:ph type="sldNum" sz="quarter" idx="12"/>
          </p:nvPr>
        </p:nvSpPr>
        <p:spPr/>
        <p:txBody>
          <a:bodyPr/>
          <a:lstStyle/>
          <a:p>
            <a:fld id="{B8AAB83D-125C-4889-B297-910E9B9071AC}" type="slidenum">
              <a:rPr lang="it-IT" smtClean="0"/>
              <a:t>56</a:t>
            </a:fld>
            <a:endParaRPr lang="it-IT"/>
          </a:p>
        </p:txBody>
      </p:sp>
    </p:spTree>
    <p:extLst>
      <p:ext uri="{BB962C8B-B14F-4D97-AF65-F5344CB8AC3E}">
        <p14:creationId xmlns:p14="http://schemas.microsoft.com/office/powerpoint/2010/main" val="3131891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CA06CD6-90CA-4C45-856C-6771339E1E2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5021601D-2758-4B15-A31C-FDA184C51B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 name="Titolo 11">
            <a:extLst>
              <a:ext uri="{FF2B5EF4-FFF2-40B4-BE49-F238E27FC236}">
                <a16:creationId xmlns:a16="http://schemas.microsoft.com/office/drawing/2014/main" id="{69832B59-8871-445F-8A35-B63B345565D8}"/>
              </a:ext>
            </a:extLst>
          </p:cNvPr>
          <p:cNvSpPr>
            <a:spLocks noGrp="1"/>
          </p:cNvSpPr>
          <p:nvPr>
            <p:ph type="title"/>
          </p:nvPr>
        </p:nvSpPr>
        <p:spPr>
          <a:xfrm>
            <a:off x="376518" y="963507"/>
            <a:ext cx="2872903" cy="4930986"/>
          </a:xfrm>
        </p:spPr>
        <p:txBody>
          <a:bodyPr>
            <a:normAutofit/>
          </a:bodyPr>
          <a:lstStyle/>
          <a:p>
            <a:pPr algn="r"/>
            <a:r>
              <a:rPr lang="it-IT" dirty="0">
                <a:solidFill>
                  <a:schemeClr val="accent1"/>
                </a:solidFill>
              </a:rPr>
              <a:t>Dialogo </a:t>
            </a:r>
            <a:br>
              <a:rPr lang="it-IT" dirty="0">
                <a:solidFill>
                  <a:schemeClr val="accent1"/>
                </a:solidFill>
              </a:rPr>
            </a:br>
            <a:r>
              <a:rPr lang="it-IT" dirty="0">
                <a:solidFill>
                  <a:schemeClr val="accent1"/>
                </a:solidFill>
              </a:rPr>
              <a:t>con Servizi</a:t>
            </a:r>
            <a:br>
              <a:rPr lang="it-IT" dirty="0">
                <a:solidFill>
                  <a:schemeClr val="accent1"/>
                </a:solidFill>
              </a:rPr>
            </a:br>
            <a:r>
              <a:rPr lang="it-IT" dirty="0">
                <a:solidFill>
                  <a:schemeClr val="accent1"/>
                </a:solidFill>
              </a:rPr>
              <a:t> e </a:t>
            </a:r>
            <a:br>
              <a:rPr lang="it-IT" dirty="0">
                <a:solidFill>
                  <a:schemeClr val="accent1"/>
                </a:solidFill>
              </a:rPr>
            </a:br>
            <a:r>
              <a:rPr lang="it-IT" dirty="0">
                <a:solidFill>
                  <a:schemeClr val="accent1"/>
                </a:solidFill>
              </a:rPr>
              <a:t>Percorso genitorialità</a:t>
            </a:r>
          </a:p>
        </p:txBody>
      </p:sp>
      <p:sp>
        <p:nvSpPr>
          <p:cNvPr id="13" name="Segnaposto contenuto 12">
            <a:extLst>
              <a:ext uri="{FF2B5EF4-FFF2-40B4-BE49-F238E27FC236}">
                <a16:creationId xmlns:a16="http://schemas.microsoft.com/office/drawing/2014/main" id="{0DF6E7E6-CF25-441B-B653-AEE4B8FA1130}"/>
              </a:ext>
            </a:extLst>
          </p:cNvPr>
          <p:cNvSpPr>
            <a:spLocks noGrp="1"/>
          </p:cNvSpPr>
          <p:nvPr>
            <p:ph sz="half" idx="1"/>
          </p:nvPr>
        </p:nvSpPr>
        <p:spPr>
          <a:xfrm>
            <a:off x="3732022" y="963507"/>
            <a:ext cx="4688205" cy="2304627"/>
          </a:xfrm>
        </p:spPr>
        <p:txBody>
          <a:bodyPr anchor="b">
            <a:normAutofit/>
          </a:bodyPr>
          <a:lstStyle/>
          <a:p>
            <a:r>
              <a:rPr lang="it-IT" sz="2400" dirty="0"/>
              <a:t>Percorso psicologico;</a:t>
            </a:r>
          </a:p>
          <a:p>
            <a:r>
              <a:rPr lang="it-IT" sz="2400" dirty="0"/>
              <a:t>Incontri periodici genitori – figli;</a:t>
            </a:r>
          </a:p>
          <a:p>
            <a:r>
              <a:rPr lang="it-IT" sz="2400" dirty="0"/>
              <a:t>Contributo quota per affido etero familiare</a:t>
            </a:r>
          </a:p>
        </p:txBody>
      </p:sp>
      <p:sp>
        <p:nvSpPr>
          <p:cNvPr id="14" name="Segnaposto contenuto 13">
            <a:extLst>
              <a:ext uri="{FF2B5EF4-FFF2-40B4-BE49-F238E27FC236}">
                <a16:creationId xmlns:a16="http://schemas.microsoft.com/office/drawing/2014/main" id="{DA31B677-48EB-42E8-9006-2C85063DD73C}"/>
              </a:ext>
            </a:extLst>
          </p:cNvPr>
          <p:cNvSpPr>
            <a:spLocks noGrp="1"/>
          </p:cNvSpPr>
          <p:nvPr>
            <p:ph sz="half" idx="2"/>
          </p:nvPr>
        </p:nvSpPr>
        <p:spPr>
          <a:xfrm>
            <a:off x="3732022" y="3589866"/>
            <a:ext cx="4688205" cy="2304628"/>
          </a:xfrm>
        </p:spPr>
        <p:txBody>
          <a:bodyPr>
            <a:normAutofit/>
          </a:bodyPr>
          <a:lstStyle/>
          <a:p>
            <a:endParaRPr lang="it-IT" sz="2400" dirty="0"/>
          </a:p>
          <a:p>
            <a:r>
              <a:rPr lang="it-IT" sz="2400" dirty="0"/>
              <a:t>Colloqui con difensore;</a:t>
            </a:r>
          </a:p>
          <a:p>
            <a:r>
              <a:rPr lang="it-IT" sz="2400" dirty="0"/>
              <a:t>Elaborazione strategia sinergica;</a:t>
            </a:r>
          </a:p>
          <a:p>
            <a:r>
              <a:rPr lang="it-IT" sz="2400" dirty="0"/>
              <a:t>Percorso presso S.U.M. (Servizio Uomini Maltrattanti) per il padre.</a:t>
            </a:r>
          </a:p>
        </p:txBody>
      </p:sp>
      <p:sp>
        <p:nvSpPr>
          <p:cNvPr id="2" name="Date Placeholder 1">
            <a:extLst>
              <a:ext uri="{FF2B5EF4-FFF2-40B4-BE49-F238E27FC236}">
                <a16:creationId xmlns:a16="http://schemas.microsoft.com/office/drawing/2014/main" id="{0032A4F3-B65C-4CF3-AC8E-4B7ABF21CE10}"/>
              </a:ext>
            </a:extLst>
          </p:cNvPr>
          <p:cNvSpPr>
            <a:spLocks noGrp="1"/>
          </p:cNvSpPr>
          <p:nvPr>
            <p:ph type="dt" sz="half" idx="10"/>
          </p:nvPr>
        </p:nvSpPr>
        <p:spPr/>
        <p:txBody>
          <a:bodyPr/>
          <a:lstStyle/>
          <a:p>
            <a:r>
              <a:rPr lang="it-IT"/>
              <a:t>22/09/2017</a:t>
            </a:r>
          </a:p>
        </p:txBody>
      </p:sp>
      <p:sp>
        <p:nvSpPr>
          <p:cNvPr id="3" name="Footer Placeholder 2">
            <a:extLst>
              <a:ext uri="{FF2B5EF4-FFF2-40B4-BE49-F238E27FC236}">
                <a16:creationId xmlns:a16="http://schemas.microsoft.com/office/drawing/2014/main" id="{217D33BC-0B1C-4A0B-8A3E-04A608EC4887}"/>
              </a:ext>
            </a:extLst>
          </p:cNvPr>
          <p:cNvSpPr>
            <a:spLocks noGrp="1"/>
          </p:cNvSpPr>
          <p:nvPr>
            <p:ph type="ftr" sz="quarter" idx="11"/>
          </p:nvPr>
        </p:nvSpPr>
        <p:spPr>
          <a:xfrm>
            <a:off x="3028950" y="6356351"/>
            <a:ext cx="3850152" cy="365125"/>
          </a:xfrm>
        </p:spPr>
        <p:txBody>
          <a:bodyPr/>
          <a:lstStyle/>
          <a:p>
            <a:r>
              <a:rPr lang="it-IT" dirty="0"/>
              <a:t>Studio Legale Avv. Eva Vigato - www.avvocatoevavigato.it</a:t>
            </a:r>
          </a:p>
        </p:txBody>
      </p:sp>
      <p:sp>
        <p:nvSpPr>
          <p:cNvPr id="4" name="Slide Number Placeholder 3">
            <a:extLst>
              <a:ext uri="{FF2B5EF4-FFF2-40B4-BE49-F238E27FC236}">
                <a16:creationId xmlns:a16="http://schemas.microsoft.com/office/drawing/2014/main" id="{A290E75C-4FC7-430D-B57D-49002C735CD3}"/>
              </a:ext>
            </a:extLst>
          </p:cNvPr>
          <p:cNvSpPr>
            <a:spLocks noGrp="1"/>
          </p:cNvSpPr>
          <p:nvPr>
            <p:ph type="sldNum" sz="quarter" idx="12"/>
          </p:nvPr>
        </p:nvSpPr>
        <p:spPr/>
        <p:txBody>
          <a:bodyPr/>
          <a:lstStyle/>
          <a:p>
            <a:fld id="{B8AAB83D-125C-4889-B297-910E9B9071AC}" type="slidenum">
              <a:rPr lang="it-IT" smtClean="0"/>
              <a:t>57</a:t>
            </a:fld>
            <a:endParaRPr lang="it-IT"/>
          </a:p>
        </p:txBody>
      </p:sp>
    </p:spTree>
    <p:extLst>
      <p:ext uri="{BB962C8B-B14F-4D97-AF65-F5344CB8AC3E}">
        <p14:creationId xmlns:p14="http://schemas.microsoft.com/office/powerpoint/2010/main" val="39385311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0DF90E-6BAD-4E82-8FDF-717C9A35737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13DCC859-0434-4BB8-B6C5-09C88AE698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08E7ACFB-B791-4C23-8B17-013FEDC09A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FA8F265C-8649-4304-9495-9E75CB8D3D80}"/>
              </a:ext>
            </a:extLst>
          </p:cNvPr>
          <p:cNvSpPr>
            <a:spLocks noGrp="1"/>
          </p:cNvSpPr>
          <p:nvPr>
            <p:ph type="title"/>
          </p:nvPr>
        </p:nvSpPr>
        <p:spPr>
          <a:xfrm>
            <a:off x="624751" y="365125"/>
            <a:ext cx="7890527" cy="1325563"/>
          </a:xfrm>
        </p:spPr>
        <p:txBody>
          <a:bodyPr>
            <a:normAutofit/>
          </a:bodyPr>
          <a:lstStyle/>
          <a:p>
            <a:r>
              <a:rPr lang="it-IT" sz="8000" dirty="0"/>
              <a:t>CASO 3</a:t>
            </a:r>
          </a:p>
        </p:txBody>
      </p:sp>
      <p:graphicFrame>
        <p:nvGraphicFramePr>
          <p:cNvPr id="5" name="Segnaposto contenuto 2"/>
          <p:cNvGraphicFramePr>
            <a:graphicFrameLocks noGrp="1"/>
          </p:cNvGraphicFramePr>
          <p:nvPr>
            <p:ph idx="1"/>
            <p:extLst>
              <p:ext uri="{D42A27DB-BD31-4B8C-83A1-F6EECF244321}">
                <p14:modId xmlns:p14="http://schemas.microsoft.com/office/powerpoint/2010/main" val="1106816801"/>
              </p:ext>
            </p:extLst>
          </p:nvPr>
        </p:nvGraphicFramePr>
        <p:xfrm>
          <a:off x="628650" y="2022475"/>
          <a:ext cx="7886700" cy="4154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3A4496FF-0841-4186-8ECE-A4AE63B316B2}"/>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EC61B51B-C434-4835-BE0A-7DA8D9820B1B}"/>
              </a:ext>
            </a:extLst>
          </p:cNvPr>
          <p:cNvSpPr>
            <a:spLocks noGrp="1"/>
          </p:cNvSpPr>
          <p:nvPr>
            <p:ph type="ftr" sz="quarter" idx="11"/>
          </p:nvPr>
        </p:nvSpPr>
        <p:spPr>
          <a:xfrm>
            <a:off x="3028949" y="6356351"/>
            <a:ext cx="3892355"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B06C27E-7C61-423D-A76D-3DCE7761F7BA}"/>
              </a:ext>
            </a:extLst>
          </p:cNvPr>
          <p:cNvSpPr>
            <a:spLocks noGrp="1"/>
          </p:cNvSpPr>
          <p:nvPr>
            <p:ph type="sldNum" sz="quarter" idx="12"/>
          </p:nvPr>
        </p:nvSpPr>
        <p:spPr/>
        <p:txBody>
          <a:bodyPr/>
          <a:lstStyle/>
          <a:p>
            <a:fld id="{B8AAB83D-125C-4889-B297-910E9B9071AC}" type="slidenum">
              <a:rPr lang="it-IT" smtClean="0"/>
              <a:t>58</a:t>
            </a:fld>
            <a:endParaRPr lang="it-IT"/>
          </a:p>
        </p:txBody>
      </p:sp>
    </p:spTree>
    <p:extLst>
      <p:ext uri="{BB962C8B-B14F-4D97-AF65-F5344CB8AC3E}">
        <p14:creationId xmlns:p14="http://schemas.microsoft.com/office/powerpoint/2010/main" val="1150372672"/>
      </p:ext>
    </p:extLst>
  </p:cSld>
  <p:clrMapOvr>
    <a:overrideClrMapping bg1="dk1" tx1="lt1" bg2="dk2" tx2="lt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15" name="Rectangle 14">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olo 5">
            <a:extLst>
              <a:ext uri="{FF2B5EF4-FFF2-40B4-BE49-F238E27FC236}">
                <a16:creationId xmlns:a16="http://schemas.microsoft.com/office/drawing/2014/main" id="{ED12CF32-5AA5-48D2-8CE9-B8903A2D5328}"/>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3600" b="1" kern="1200">
                <a:solidFill>
                  <a:schemeClr val="bg1"/>
                </a:solidFill>
                <a:latin typeface="+mj-lt"/>
                <a:ea typeface="+mj-ea"/>
                <a:cs typeface="+mj-cs"/>
              </a:rPr>
              <a:t>Capo a)</a:t>
            </a:r>
            <a:endParaRPr lang="en-US" sz="3600" b="1" kern="1200" dirty="0">
              <a:solidFill>
                <a:schemeClr val="bg1"/>
              </a:solidFill>
              <a:latin typeface="+mj-lt"/>
              <a:ea typeface="+mj-ea"/>
              <a:cs typeface="+mj-cs"/>
            </a:endParaRPr>
          </a:p>
        </p:txBody>
      </p:sp>
      <p:sp>
        <p:nvSpPr>
          <p:cNvPr id="7" name="Segnaposto contenuto 6">
            <a:extLst>
              <a:ext uri="{FF2B5EF4-FFF2-40B4-BE49-F238E27FC236}">
                <a16:creationId xmlns:a16="http://schemas.microsoft.com/office/drawing/2014/main" id="{472F02D3-9B93-4657-91DA-EA1EE3729DBB}"/>
              </a:ext>
            </a:extLst>
          </p:cNvPr>
          <p:cNvSpPr>
            <a:spLocks noGrp="1"/>
          </p:cNvSpPr>
          <p:nvPr>
            <p:ph idx="1"/>
          </p:nvPr>
        </p:nvSpPr>
        <p:spPr>
          <a:xfrm>
            <a:off x="797462" y="1600542"/>
            <a:ext cx="7886700" cy="4351338"/>
          </a:xfrm>
        </p:spPr>
        <p:txBody>
          <a:bodyPr>
            <a:normAutofit fontScale="70000" lnSpcReduction="20000"/>
          </a:bodyPr>
          <a:lstStyle/>
          <a:p>
            <a:r>
              <a:rPr lang="it-IT" dirty="0"/>
              <a:t>del delitto p. e p. dagli artt. 81 e 572 c.p., perché maltrattava la moglie convivente …………….. (deceduta in data ………… a causa di grave malattia) nonché i figli minori …………… (nato …………… e ……………. (nata il ……………..) con abituali e durevoli condotte lesive della loro integrità fisica (sottoponendoli a violente aggressioni e percosse) nonché del loro patrimonio morale, ingiuriandoli ripetutamente nonché minacciandoli di morte (anche con l'uso coltelli), così da costringerli ad un regime di vita abitualmente doloroso ed avvilente. In particolare e tra le altre condotte:</a:t>
            </a:r>
          </a:p>
          <a:p>
            <a:r>
              <a:rPr lang="it-IT" dirty="0"/>
              <a:t>  nonostante la malattia che aveva colpito la moglie e che la costringeva a pesanti cure chemioterapiche, la colpiva ripetutamente, anche con un bastone che arrivava a romperle sulla schiena;   in più occasioni minacciava e insultava la moglie, anche alla presenza dei figli minori che tentavano di difenderla;   in più occasioni scagliava contro moglie e figli utensili da cucina e altri oggetti;   in più occasioni colpiva, ingiuriava e minacciava i figli minori, anche entrando di notte con un coltello nella loro stanza e anche dicendo loro "ti ammazzo e ti sotterro insieme a tua madre".</a:t>
            </a:r>
          </a:p>
        </p:txBody>
      </p:sp>
      <p:sp>
        <p:nvSpPr>
          <p:cNvPr id="2" name="Date Placeholder 1">
            <a:extLst>
              <a:ext uri="{FF2B5EF4-FFF2-40B4-BE49-F238E27FC236}">
                <a16:creationId xmlns:a16="http://schemas.microsoft.com/office/drawing/2014/main" id="{97215F94-114A-4CB4-8FE0-6007B46C2AF7}"/>
              </a:ext>
            </a:extLst>
          </p:cNvPr>
          <p:cNvSpPr>
            <a:spLocks noGrp="1"/>
          </p:cNvSpPr>
          <p:nvPr>
            <p:ph type="dt" sz="half" idx="10"/>
          </p:nvPr>
        </p:nvSpPr>
        <p:spPr/>
        <p:txBody>
          <a:bodyPr/>
          <a:lstStyle/>
          <a:p>
            <a:r>
              <a:rPr lang="it-IT"/>
              <a:t>22/09/2017</a:t>
            </a:r>
          </a:p>
        </p:txBody>
      </p:sp>
      <p:sp>
        <p:nvSpPr>
          <p:cNvPr id="3" name="Footer Placeholder 2">
            <a:extLst>
              <a:ext uri="{FF2B5EF4-FFF2-40B4-BE49-F238E27FC236}">
                <a16:creationId xmlns:a16="http://schemas.microsoft.com/office/drawing/2014/main" id="{9116C480-1BEA-49B4-B539-548CE81B24C7}"/>
              </a:ext>
            </a:extLst>
          </p:cNvPr>
          <p:cNvSpPr>
            <a:spLocks noGrp="1"/>
          </p:cNvSpPr>
          <p:nvPr>
            <p:ph type="ftr" sz="quarter" idx="11"/>
          </p:nvPr>
        </p:nvSpPr>
        <p:spPr>
          <a:xfrm>
            <a:off x="3028950" y="6356351"/>
            <a:ext cx="3822016" cy="365125"/>
          </a:xfrm>
        </p:spPr>
        <p:txBody>
          <a:bodyPr/>
          <a:lstStyle/>
          <a:p>
            <a:r>
              <a:rPr lang="it-IT" dirty="0"/>
              <a:t>Studio Legale Avv. Eva Vigato - www.avvocatoevavigato.it</a:t>
            </a:r>
          </a:p>
        </p:txBody>
      </p:sp>
      <p:sp>
        <p:nvSpPr>
          <p:cNvPr id="4" name="Slide Number Placeholder 3">
            <a:extLst>
              <a:ext uri="{FF2B5EF4-FFF2-40B4-BE49-F238E27FC236}">
                <a16:creationId xmlns:a16="http://schemas.microsoft.com/office/drawing/2014/main" id="{1D87568A-4BD7-4580-B5A0-B87400864147}"/>
              </a:ext>
            </a:extLst>
          </p:cNvPr>
          <p:cNvSpPr>
            <a:spLocks noGrp="1"/>
          </p:cNvSpPr>
          <p:nvPr>
            <p:ph type="sldNum" sz="quarter" idx="12"/>
          </p:nvPr>
        </p:nvSpPr>
        <p:spPr/>
        <p:txBody>
          <a:bodyPr/>
          <a:lstStyle/>
          <a:p>
            <a:fld id="{B8AAB83D-125C-4889-B297-910E9B9071AC}" type="slidenum">
              <a:rPr lang="it-IT" smtClean="0"/>
              <a:t>59</a:t>
            </a:fld>
            <a:endParaRPr lang="it-IT"/>
          </a:p>
        </p:txBody>
      </p:sp>
    </p:spTree>
    <p:extLst>
      <p:ext uri="{BB962C8B-B14F-4D97-AF65-F5344CB8AC3E}">
        <p14:creationId xmlns:p14="http://schemas.microsoft.com/office/powerpoint/2010/main" val="286935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004F4-6CFE-4CDE-8AEA-D30B0FE5109B}"/>
              </a:ext>
            </a:extLst>
          </p:cNvPr>
          <p:cNvSpPr txBox="1">
            <a:spLocks noGrp="1"/>
          </p:cNvSpPr>
          <p:nvPr>
            <p:ph type="ctrTitle"/>
          </p:nvPr>
        </p:nvSpPr>
        <p:spPr/>
        <p:txBody>
          <a:bodyPr/>
          <a:lstStyle/>
          <a:p>
            <a:pPr lvl="0"/>
            <a:r>
              <a:rPr lang="it-IT" dirty="0"/>
              <a:t>DEI DELITTI CONTRO L’ASSISTENZA FAMILIARE</a:t>
            </a:r>
          </a:p>
        </p:txBody>
      </p:sp>
      <p:sp>
        <p:nvSpPr>
          <p:cNvPr id="3" name="Sottotitolo 2">
            <a:extLst>
              <a:ext uri="{FF2B5EF4-FFF2-40B4-BE49-F238E27FC236}">
                <a16:creationId xmlns:a16="http://schemas.microsoft.com/office/drawing/2014/main" id="{A76815C7-FD01-43D1-A95C-CB5F1CEE7A5B}"/>
              </a:ext>
            </a:extLst>
          </p:cNvPr>
          <p:cNvSpPr txBox="1">
            <a:spLocks noGrp="1"/>
          </p:cNvSpPr>
          <p:nvPr>
            <p:ph type="subTitle" idx="1"/>
          </p:nvPr>
        </p:nvSpPr>
        <p:spPr>
          <a:xfrm>
            <a:off x="844063" y="4051494"/>
            <a:ext cx="7920110" cy="2630660"/>
          </a:xfrm>
        </p:spPr>
        <p:txBody>
          <a:bodyPr>
            <a:normAutofit/>
          </a:bodyPr>
          <a:lstStyle/>
          <a:p>
            <a:pPr lvl="0" algn="l">
              <a:spcBef>
                <a:spcPts val="400"/>
              </a:spcBef>
            </a:pPr>
            <a:r>
              <a:rPr lang="it-IT" sz="1800" dirty="0"/>
              <a:t>570 – VIOLAZIONE DEGLI OBBLIGHI DI ASSISTENZA FAMILIARE</a:t>
            </a:r>
          </a:p>
          <a:p>
            <a:pPr lvl="0" algn="l">
              <a:spcBef>
                <a:spcPts val="400"/>
              </a:spcBef>
            </a:pPr>
            <a:r>
              <a:rPr lang="it-IT" sz="1800" dirty="0"/>
              <a:t>571 – ABUSO DEI MEZZI DI CORREZIONE O DI DISCIPLINA</a:t>
            </a:r>
          </a:p>
          <a:p>
            <a:pPr lvl="0" algn="l">
              <a:spcBef>
                <a:spcPts val="400"/>
              </a:spcBef>
            </a:pPr>
            <a:r>
              <a:rPr lang="it-IT" sz="1800" dirty="0"/>
              <a:t>572 – MALTRATTAMENTI CONTRO FAMILIARI E CONVIVENTI</a:t>
            </a:r>
          </a:p>
          <a:p>
            <a:pPr lvl="0" algn="l">
              <a:spcBef>
                <a:spcPts val="400"/>
              </a:spcBef>
            </a:pPr>
            <a:r>
              <a:rPr lang="it-IT" sz="1800" dirty="0"/>
              <a:t>573 – SOTTRAZIONE CONSENSUALE DI MINORENNI</a:t>
            </a:r>
          </a:p>
          <a:p>
            <a:pPr lvl="0" algn="l">
              <a:spcBef>
                <a:spcPts val="400"/>
              </a:spcBef>
            </a:pPr>
            <a:r>
              <a:rPr lang="it-IT" sz="1800" dirty="0"/>
              <a:t>574 – SOTTRAZIONE DI PERSONE INCAPACI</a:t>
            </a:r>
          </a:p>
          <a:p>
            <a:pPr lvl="0" algn="l">
              <a:spcBef>
                <a:spcPts val="400"/>
              </a:spcBef>
            </a:pPr>
            <a:r>
              <a:rPr lang="it-IT" sz="1800" dirty="0"/>
              <a:t>574bis – SOTTRAZIONE E TRATTENIMENTO DI MINORE ALL’ESTERO</a:t>
            </a:r>
          </a:p>
          <a:p>
            <a:pPr lvl="0" algn="l">
              <a:spcBef>
                <a:spcPts val="400"/>
              </a:spcBef>
            </a:pPr>
            <a:r>
              <a:rPr lang="it-IT" sz="1800" dirty="0"/>
              <a:t>574ter – COSTITUZIONE DI UN’UNIONE CIVILE AGLI EFFETTI DELLA LEGGE PENALE</a:t>
            </a:r>
          </a:p>
          <a:p>
            <a:pPr lvl="0" algn="l">
              <a:spcBef>
                <a:spcPts val="400"/>
              </a:spcBef>
            </a:pPr>
            <a:endParaRPr lang="it-IT" sz="1800" dirty="0"/>
          </a:p>
          <a:p>
            <a:pPr lvl="0">
              <a:spcBef>
                <a:spcPts val="400"/>
              </a:spcBef>
            </a:pPr>
            <a:endParaRPr lang="it-IT" sz="1800" dirty="0"/>
          </a:p>
        </p:txBody>
      </p:sp>
      <p:sp>
        <p:nvSpPr>
          <p:cNvPr id="4" name="Date Placeholder 3">
            <a:extLst>
              <a:ext uri="{FF2B5EF4-FFF2-40B4-BE49-F238E27FC236}">
                <a16:creationId xmlns:a16="http://schemas.microsoft.com/office/drawing/2014/main" id="{67E2F938-5BE0-484F-B165-EA969B19E3C7}"/>
              </a:ext>
            </a:extLst>
          </p:cNvPr>
          <p:cNvSpPr>
            <a:spLocks noGrp="1"/>
          </p:cNvSpPr>
          <p:nvPr>
            <p:ph type="dt" sz="half" idx="10"/>
          </p:nvPr>
        </p:nvSpPr>
        <p:spPr/>
        <p:txBody>
          <a:bodyPr/>
          <a:lstStyle/>
          <a:p>
            <a:pPr lvl="0"/>
            <a:r>
              <a:rPr lang="it-IT"/>
              <a:t>22/09/2017</a:t>
            </a:r>
            <a:endParaRPr lang="en-US"/>
          </a:p>
        </p:txBody>
      </p:sp>
      <p:sp>
        <p:nvSpPr>
          <p:cNvPr id="5" name="Footer Placeholder 4">
            <a:extLst>
              <a:ext uri="{FF2B5EF4-FFF2-40B4-BE49-F238E27FC236}">
                <a16:creationId xmlns:a16="http://schemas.microsoft.com/office/drawing/2014/main" id="{FBEB4490-5B99-4454-AA4E-B169511D80D3}"/>
              </a:ext>
            </a:extLst>
          </p:cNvPr>
          <p:cNvSpPr>
            <a:spLocks noGrp="1"/>
          </p:cNvSpPr>
          <p:nvPr>
            <p:ph type="ftr" sz="quarter" idx="11"/>
          </p:nvPr>
        </p:nvSpPr>
        <p:spPr/>
        <p:txBody>
          <a:bodyPr/>
          <a:lstStyle/>
          <a:p>
            <a:pPr lvl="0"/>
            <a:r>
              <a:rPr lang="it-IT"/>
              <a:t>Studio Legale Avv. Eva Vigato - www.avvocatoevavigato.it</a:t>
            </a:r>
            <a:endParaRPr lang="en-US"/>
          </a:p>
        </p:txBody>
      </p:sp>
      <p:sp>
        <p:nvSpPr>
          <p:cNvPr id="6" name="Slide Number Placeholder 5">
            <a:extLst>
              <a:ext uri="{FF2B5EF4-FFF2-40B4-BE49-F238E27FC236}">
                <a16:creationId xmlns:a16="http://schemas.microsoft.com/office/drawing/2014/main" id="{91A71125-E143-482C-9C06-E847A6E897A2}"/>
              </a:ext>
            </a:extLst>
          </p:cNvPr>
          <p:cNvSpPr>
            <a:spLocks noGrp="1"/>
          </p:cNvSpPr>
          <p:nvPr>
            <p:ph type="sldNum" sz="quarter" idx="12"/>
          </p:nvPr>
        </p:nvSpPr>
        <p:spPr/>
        <p:txBody>
          <a:bodyPr/>
          <a:lstStyle/>
          <a:p>
            <a:pPr lvl="0"/>
            <a:fld id="{E35B2FF5-3888-4C48-82B1-DE133AB351D7}" type="slidenum">
              <a:rPr lang="en-US" smtClean="0"/>
              <a:t>6</a:t>
            </a:fld>
            <a:endParaRPr lang="en-US"/>
          </a:p>
        </p:txBody>
      </p:sp>
    </p:spTree>
    <p:extLst>
      <p:ext uri="{BB962C8B-B14F-4D97-AF65-F5344CB8AC3E}">
        <p14:creationId xmlns:p14="http://schemas.microsoft.com/office/powerpoint/2010/main" val="21665681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solidFill>
            <a:schemeClr val="bg1"/>
          </a:solidFill>
          <a:ln>
            <a:noFill/>
          </a:ln>
          <a:effectLst/>
        </p:spPr>
      </p:sp>
      <p:sp>
        <p:nvSpPr>
          <p:cNvPr id="12" name="Rectangle 11">
            <a:extLst>
              <a:ext uri="{FF2B5EF4-FFF2-40B4-BE49-F238E27FC236}">
                <a16:creationId xmlns:a16="http://schemas.microsoft.com/office/drawing/2014/main"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olo 2">
            <a:extLst>
              <a:ext uri="{FF2B5EF4-FFF2-40B4-BE49-F238E27FC236}">
                <a16:creationId xmlns:a16="http://schemas.microsoft.com/office/drawing/2014/main" id="{8A0C5120-1C77-4D16-A6F1-63EBE73626F4}"/>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3600" b="1" kern="1200" dirty="0">
                <a:solidFill>
                  <a:schemeClr val="bg1"/>
                </a:solidFill>
                <a:latin typeface="+mj-lt"/>
                <a:ea typeface="+mj-ea"/>
                <a:cs typeface="+mj-cs"/>
              </a:rPr>
              <a:t>Capo b)</a:t>
            </a:r>
          </a:p>
        </p:txBody>
      </p:sp>
      <p:sp>
        <p:nvSpPr>
          <p:cNvPr id="2" name="Segnaposto contenuto 1">
            <a:extLst>
              <a:ext uri="{FF2B5EF4-FFF2-40B4-BE49-F238E27FC236}">
                <a16:creationId xmlns:a16="http://schemas.microsoft.com/office/drawing/2014/main" id="{A3496262-C136-4F69-825C-70BA8CAD9801}"/>
              </a:ext>
            </a:extLst>
          </p:cNvPr>
          <p:cNvSpPr>
            <a:spLocks noGrp="1"/>
          </p:cNvSpPr>
          <p:nvPr>
            <p:ph idx="1"/>
          </p:nvPr>
        </p:nvSpPr>
        <p:spPr/>
        <p:txBody>
          <a:bodyPr>
            <a:normAutofit lnSpcReduction="10000"/>
          </a:bodyPr>
          <a:lstStyle/>
          <a:p>
            <a:r>
              <a:rPr lang="it-IT" sz="2600" dirty="0"/>
              <a:t>del delitto p. e p. dagli artt. 582, comma 2 e 585 c.p. con riferimento all'art. 576, comma 1, n. 5 e con riferimento all'art. 577, comma 1 n. 1, c.p. perché colpiva la figlia minore ………………… (nata il ……………..) con uno schiaffo al volto nonché la mordeva ad un polso, così cagionandole lesioni giudicate guaribili in giorni 10 s.c.</a:t>
            </a:r>
          </a:p>
          <a:p>
            <a:r>
              <a:rPr lang="it-IT" sz="2600" dirty="0"/>
              <a:t>Reato aggravato dall'essere stato commesso ai danni della figlia.</a:t>
            </a:r>
          </a:p>
          <a:p>
            <a:r>
              <a:rPr lang="it-IT" sz="2600" dirty="0"/>
              <a:t>Reato aggravato dall'essere stato commesso in occasione del delitto di cui all'art. 572 c.p.</a:t>
            </a:r>
          </a:p>
          <a:p>
            <a:r>
              <a:rPr lang="it-IT" sz="2600" dirty="0"/>
              <a:t>In ………………il ……………………... Con la recidiva specifica</a:t>
            </a:r>
            <a:r>
              <a:rPr lang="it-IT" dirty="0"/>
              <a:t>.</a:t>
            </a:r>
          </a:p>
          <a:p>
            <a:endParaRPr lang="it-IT" dirty="0"/>
          </a:p>
        </p:txBody>
      </p:sp>
      <p:sp>
        <p:nvSpPr>
          <p:cNvPr id="4" name="Date Placeholder 3">
            <a:extLst>
              <a:ext uri="{FF2B5EF4-FFF2-40B4-BE49-F238E27FC236}">
                <a16:creationId xmlns:a16="http://schemas.microsoft.com/office/drawing/2014/main" id="{100A42E5-A090-4833-992F-05754891F5EB}"/>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1016A681-91C3-4E85-9639-A67263223ACE}"/>
              </a:ext>
            </a:extLst>
          </p:cNvPr>
          <p:cNvSpPr>
            <a:spLocks noGrp="1"/>
          </p:cNvSpPr>
          <p:nvPr>
            <p:ph type="ftr" sz="quarter" idx="11"/>
          </p:nvPr>
        </p:nvSpPr>
        <p:spPr>
          <a:xfrm>
            <a:off x="3028949" y="6356351"/>
            <a:ext cx="4061167"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539AF82F-FDC7-423E-AA88-C12B7C6D9906}"/>
              </a:ext>
            </a:extLst>
          </p:cNvPr>
          <p:cNvSpPr>
            <a:spLocks noGrp="1"/>
          </p:cNvSpPr>
          <p:nvPr>
            <p:ph type="sldNum" sz="quarter" idx="12"/>
          </p:nvPr>
        </p:nvSpPr>
        <p:spPr/>
        <p:txBody>
          <a:bodyPr/>
          <a:lstStyle/>
          <a:p>
            <a:fld id="{B8AAB83D-125C-4889-B297-910E9B9071AC}" type="slidenum">
              <a:rPr lang="it-IT" smtClean="0"/>
              <a:t>60</a:t>
            </a:fld>
            <a:endParaRPr lang="it-IT"/>
          </a:p>
        </p:txBody>
      </p:sp>
    </p:spTree>
    <p:extLst>
      <p:ext uri="{BB962C8B-B14F-4D97-AF65-F5344CB8AC3E}">
        <p14:creationId xmlns:p14="http://schemas.microsoft.com/office/powerpoint/2010/main" val="933006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0D9A6CF-98E8-45C8-AD4C-5E93AF192E31}"/>
              </a:ext>
            </a:extLst>
          </p:cNvPr>
          <p:cNvSpPr>
            <a:spLocks noGrp="1"/>
          </p:cNvSpPr>
          <p:nvPr>
            <p:ph type="title"/>
          </p:nvPr>
        </p:nvSpPr>
        <p:spPr>
          <a:xfrm>
            <a:off x="241174" y="963877"/>
            <a:ext cx="3103372" cy="4930246"/>
          </a:xfrm>
        </p:spPr>
        <p:txBody>
          <a:bodyPr>
            <a:normAutofit/>
          </a:bodyPr>
          <a:lstStyle/>
          <a:p>
            <a:pPr algn="r"/>
            <a:r>
              <a:rPr lang="it-IT" sz="3600" dirty="0">
                <a:solidFill>
                  <a:schemeClr val="accent1"/>
                </a:solidFill>
              </a:rPr>
              <a:t>Iniziative difensive: A.P.</a:t>
            </a:r>
          </a:p>
        </p:txBody>
      </p:sp>
      <p:sp>
        <p:nvSpPr>
          <p:cNvPr id="3" name="Segnaposto contenuto 2">
            <a:extLst>
              <a:ext uri="{FF2B5EF4-FFF2-40B4-BE49-F238E27FC236}">
                <a16:creationId xmlns:a16="http://schemas.microsoft.com/office/drawing/2014/main" id="{C91EC287-A954-4196-8BC7-6312CF2FD081}"/>
              </a:ext>
            </a:extLst>
          </p:cNvPr>
          <p:cNvSpPr>
            <a:spLocks noGrp="1"/>
          </p:cNvSpPr>
          <p:nvPr>
            <p:ph idx="1"/>
          </p:nvPr>
        </p:nvSpPr>
        <p:spPr>
          <a:xfrm>
            <a:off x="3732023" y="963877"/>
            <a:ext cx="4783327" cy="4930246"/>
          </a:xfrm>
        </p:spPr>
        <p:txBody>
          <a:bodyPr anchor="ctr">
            <a:normAutofit fontScale="70000" lnSpcReduction="20000"/>
          </a:bodyPr>
          <a:lstStyle/>
          <a:p>
            <a:pPr algn="just">
              <a:lnSpc>
                <a:spcPct val="107000"/>
              </a:lnSpc>
              <a:spcAft>
                <a:spcPts val="800"/>
              </a:spcAft>
            </a:pPr>
            <a:r>
              <a:rPr lang="it-IT" sz="2400" dirty="0">
                <a:latin typeface="Baskerville Old Face" panose="02020602080505020303" pitchFamily="18" charset="0"/>
                <a:ea typeface="Times New Roman" panose="02020603050405020304" pitchFamily="18" charset="0"/>
                <a:cs typeface="Arial" panose="020B0604020202020204" pitchFamily="34" charset="0"/>
              </a:rPr>
              <a:t>Secondo Gulotta et al., i bambini che rientrano in tale livello </a:t>
            </a:r>
            <a:r>
              <a:rPr lang="it-IT" sz="2400" b="1" dirty="0">
                <a:latin typeface="Baskerville Old Face" panose="02020602080505020303" pitchFamily="18" charset="0"/>
                <a:ea typeface="Times New Roman" panose="02020603050405020304" pitchFamily="18" charset="0"/>
                <a:cs typeface="Arial" panose="020B0604020202020204" pitchFamily="34" charset="0"/>
              </a:rPr>
              <a:t>hanno instaurato una relazione molto forte, quasi esclusiva, con il genitore alienante, condividendo incondizionatamente le sue fantasie “paranoiche” nei confronti del genitore alienato</a:t>
            </a:r>
            <a:r>
              <a:rPr lang="it-IT" sz="2400" dirty="0">
                <a:latin typeface="Baskerville Old Face" panose="02020602080505020303" pitchFamily="18" charset="0"/>
                <a:ea typeface="Times New Roman" panose="02020603050405020304" pitchFamily="18" charset="0"/>
                <a:cs typeface="Arial" panose="020B0604020202020204" pitchFamily="34" charset="0"/>
              </a:rPr>
              <a:t>. Il legame simbiotico che si instaura tra il figlio e il genitore alienante può arrivare fino a una vera e propria “</a:t>
            </a:r>
            <a:r>
              <a:rPr lang="it-IT" sz="2400" i="1" dirty="0" err="1">
                <a:latin typeface="Baskerville Old Face" panose="02020602080505020303" pitchFamily="18" charset="0"/>
                <a:ea typeface="Times New Roman" panose="02020603050405020304" pitchFamily="18" charset="0"/>
                <a:cs typeface="Arial" panose="020B0604020202020204" pitchFamily="34" charset="0"/>
              </a:rPr>
              <a:t>folie</a:t>
            </a:r>
            <a:r>
              <a:rPr lang="it-IT" sz="2400" i="1" dirty="0">
                <a:latin typeface="Baskerville Old Face" panose="02020602080505020303" pitchFamily="18" charset="0"/>
                <a:ea typeface="Times New Roman" panose="02020603050405020304" pitchFamily="18" charset="0"/>
                <a:cs typeface="Arial" panose="020B0604020202020204" pitchFamily="34" charset="0"/>
              </a:rPr>
              <a:t> à </a:t>
            </a:r>
            <a:r>
              <a:rPr lang="it-IT" sz="2400" i="1" dirty="0" err="1">
                <a:latin typeface="Baskerville Old Face" panose="02020602080505020303" pitchFamily="18" charset="0"/>
                <a:ea typeface="Times New Roman" panose="02020603050405020304" pitchFamily="18" charset="0"/>
                <a:cs typeface="Arial" panose="020B0604020202020204" pitchFamily="34" charset="0"/>
              </a:rPr>
              <a:t>deux</a:t>
            </a:r>
            <a:r>
              <a:rPr lang="it-IT" sz="2400" dirty="0">
                <a:latin typeface="Baskerville Old Face" panose="02020602080505020303" pitchFamily="18" charset="0"/>
                <a:ea typeface="Times New Roman" panose="02020603050405020304" pitchFamily="18" charset="0"/>
                <a:cs typeface="Arial" panose="020B0604020202020204" pitchFamily="34" charset="0"/>
              </a:rPr>
              <a:t>” (</a:t>
            </a:r>
            <a:r>
              <a:rPr lang="it-IT" sz="2400" dirty="0" err="1">
                <a:latin typeface="Baskerville Old Face" panose="02020602080505020303" pitchFamily="18" charset="0"/>
                <a:ea typeface="Times New Roman" panose="02020603050405020304" pitchFamily="18" charset="0"/>
                <a:cs typeface="Arial" panose="020B0604020202020204" pitchFamily="34" charset="0"/>
              </a:rPr>
              <a:t>Conway</a:t>
            </a:r>
            <a:r>
              <a:rPr lang="it-IT" sz="2400" dirty="0">
                <a:latin typeface="Baskerville Old Face" panose="02020602080505020303" pitchFamily="18" charset="0"/>
                <a:ea typeface="Times New Roman" panose="02020603050405020304" pitchFamily="18" charset="0"/>
                <a:cs typeface="Arial" panose="020B0604020202020204" pitchFamily="34" charset="0"/>
              </a:rPr>
              <a:t> Rand, 1997a, 1997b). </a:t>
            </a:r>
            <a:r>
              <a:rPr lang="it-IT" sz="2400" b="1" dirty="0">
                <a:latin typeface="Baskerville Old Face" panose="02020602080505020303" pitchFamily="18" charset="0"/>
                <a:ea typeface="Times New Roman" panose="02020603050405020304" pitchFamily="18" charset="0"/>
                <a:cs typeface="Arial" panose="020B0604020202020204" pitchFamily="34" charset="0"/>
              </a:rPr>
              <a:t>La continuazione di questo legame “malato” può rappresentare un grossissimo fattore di rischio per il minore che potrebbe portare all’insorgere di una psicopatologia permanente di tipo paranoideo</a:t>
            </a:r>
            <a:r>
              <a:rPr lang="it-IT" sz="2400" dirty="0">
                <a:latin typeface="Baskerville Old Face" panose="02020602080505020303" pitchFamily="18" charset="0"/>
                <a:ea typeface="Times New Roman" panose="02020603050405020304" pitchFamily="18" charset="0"/>
                <a:cs typeface="Arial" panose="020B0604020202020204" pitchFamily="34" charset="0"/>
              </a:rPr>
              <a:t> (Gardner 1998a, 1999, 2001a).  Il legame tra genitore alienante e figlio sarà così “</a:t>
            </a:r>
            <a:r>
              <a:rPr lang="it-IT" sz="2400" i="1" dirty="0">
                <a:latin typeface="Baskerville Old Face" panose="02020602080505020303" pitchFamily="18" charset="0"/>
                <a:ea typeface="Times New Roman" panose="02020603050405020304" pitchFamily="18" charset="0"/>
                <a:cs typeface="Arial" panose="020B0604020202020204" pitchFamily="34" charset="0"/>
              </a:rPr>
              <a:t>invischiato</a:t>
            </a:r>
            <a:r>
              <a:rPr lang="it-IT" sz="2400" dirty="0">
                <a:latin typeface="Baskerville Old Face" panose="02020602080505020303" pitchFamily="18" charset="0"/>
                <a:ea typeface="Times New Roman" panose="02020603050405020304" pitchFamily="18" charset="0"/>
                <a:cs typeface="Arial" panose="020B0604020202020204" pitchFamily="34" charset="0"/>
              </a:rPr>
              <a:t>” che quest’ultimo tenderà a fare propri i pensieri, le emozioni, i comportamenti del genitore, affermando che sono frutto di un pensiero autonomo (</a:t>
            </a:r>
            <a:r>
              <a:rPr lang="it-IT" sz="2400" dirty="0" err="1">
                <a:latin typeface="Baskerville Old Face" panose="02020602080505020303" pitchFamily="18" charset="0"/>
                <a:ea typeface="Times New Roman" panose="02020603050405020304" pitchFamily="18" charset="0"/>
                <a:cs typeface="Arial" panose="020B0604020202020204" pitchFamily="34" charset="0"/>
              </a:rPr>
              <a:t>Ward</a:t>
            </a:r>
            <a:r>
              <a:rPr lang="it-IT" sz="2400" dirty="0">
                <a:latin typeface="Baskerville Old Face" panose="02020602080505020303" pitchFamily="18" charset="0"/>
                <a:ea typeface="Times New Roman" panose="02020603050405020304" pitchFamily="18" charset="0"/>
                <a:cs typeface="Arial" panose="020B0604020202020204" pitchFamily="34" charset="0"/>
              </a:rPr>
              <a:t>, 1996). </a:t>
            </a: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endParaRPr lang="it-IT" sz="2100" dirty="0"/>
          </a:p>
        </p:txBody>
      </p:sp>
      <p:sp>
        <p:nvSpPr>
          <p:cNvPr id="4" name="Date Placeholder 3">
            <a:extLst>
              <a:ext uri="{FF2B5EF4-FFF2-40B4-BE49-F238E27FC236}">
                <a16:creationId xmlns:a16="http://schemas.microsoft.com/office/drawing/2014/main" id="{18D1CF77-5A89-4C99-8FC6-5BF8A005005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41E209E4-9F84-4104-AFD0-D38C91B7EDD5}"/>
              </a:ext>
            </a:extLst>
          </p:cNvPr>
          <p:cNvSpPr>
            <a:spLocks noGrp="1"/>
          </p:cNvSpPr>
          <p:nvPr>
            <p:ph type="ftr" sz="quarter" idx="11"/>
          </p:nvPr>
        </p:nvSpPr>
        <p:spPr>
          <a:xfrm>
            <a:off x="2916586" y="6356351"/>
            <a:ext cx="3990828" cy="365125"/>
          </a:xfrm>
        </p:spPr>
        <p:txBody>
          <a:bodyPr/>
          <a:lstStyle/>
          <a:p>
            <a:r>
              <a:rPr lang="it-IT"/>
              <a:t>Studio Legale Avv. Eva Vigato - www.avvocatoevavigato.it</a:t>
            </a:r>
          </a:p>
        </p:txBody>
      </p:sp>
      <p:sp>
        <p:nvSpPr>
          <p:cNvPr id="6" name="Slide Number Placeholder 5">
            <a:extLst>
              <a:ext uri="{FF2B5EF4-FFF2-40B4-BE49-F238E27FC236}">
                <a16:creationId xmlns:a16="http://schemas.microsoft.com/office/drawing/2014/main" id="{5107B2E8-F995-4334-B065-3E677959DC58}"/>
              </a:ext>
            </a:extLst>
          </p:cNvPr>
          <p:cNvSpPr>
            <a:spLocks noGrp="1"/>
          </p:cNvSpPr>
          <p:nvPr>
            <p:ph type="sldNum" sz="quarter" idx="12"/>
          </p:nvPr>
        </p:nvSpPr>
        <p:spPr/>
        <p:txBody>
          <a:bodyPr/>
          <a:lstStyle/>
          <a:p>
            <a:fld id="{B8AAB83D-125C-4889-B297-910E9B9071AC}" type="slidenum">
              <a:rPr lang="it-IT" smtClean="0"/>
              <a:t>61</a:t>
            </a:fld>
            <a:endParaRPr lang="it-IT"/>
          </a:p>
        </p:txBody>
      </p:sp>
    </p:spTree>
    <p:extLst>
      <p:ext uri="{BB962C8B-B14F-4D97-AF65-F5344CB8AC3E}">
        <p14:creationId xmlns:p14="http://schemas.microsoft.com/office/powerpoint/2010/main" val="178704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a:xfrm>
            <a:off x="309489" y="712269"/>
            <a:ext cx="2926217" cy="5502264"/>
          </a:xfrm>
        </p:spPr>
        <p:txBody>
          <a:bodyPr>
            <a:normAutofit/>
          </a:bodyPr>
          <a:lstStyle/>
          <a:p>
            <a:r>
              <a:rPr lang="it-IT" dirty="0">
                <a:solidFill>
                  <a:srgbClr val="FFFFFF"/>
                </a:solidFill>
              </a:rPr>
              <a:t>Art. 388 c.p.  </a:t>
            </a:r>
            <a:r>
              <a:rPr lang="it-IT" sz="3200" dirty="0">
                <a:solidFill>
                  <a:srgbClr val="FFFFFF"/>
                </a:solidFill>
              </a:rPr>
              <a:t>Mancata esecuzione dolosa di un provvedimento del Giudice</a:t>
            </a:r>
          </a:p>
        </p:txBody>
      </p:sp>
      <p:graphicFrame>
        <p:nvGraphicFramePr>
          <p:cNvPr id="6" name="Segnaposto contenuto 2"/>
          <p:cNvGraphicFramePr>
            <a:graphicFrameLocks noGrp="1"/>
          </p:cNvGraphicFramePr>
          <p:nvPr>
            <p:ph idx="1"/>
            <p:extLst>
              <p:ext uri="{D42A27DB-BD31-4B8C-83A1-F6EECF244321}">
                <p14:modId xmlns:p14="http://schemas.microsoft.com/office/powerpoint/2010/main" val="4144554293"/>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6D13AB02-A5B2-46FB-A644-6FF78501EF84}"/>
              </a:ext>
            </a:extLst>
          </p:cNvPr>
          <p:cNvSpPr>
            <a:spLocks noGrp="1"/>
          </p:cNvSpPr>
          <p:nvPr>
            <p:ph type="dt" sz="half" idx="10"/>
          </p:nvPr>
        </p:nvSpPr>
        <p:spPr/>
        <p:txBody>
          <a:bodyPr/>
          <a:lstStyle/>
          <a:p>
            <a:r>
              <a:rPr lang="it-IT"/>
              <a:t>22/09/2017</a:t>
            </a:r>
          </a:p>
        </p:txBody>
      </p:sp>
      <p:sp>
        <p:nvSpPr>
          <p:cNvPr id="4" name="Footer Placeholder 3">
            <a:extLst>
              <a:ext uri="{FF2B5EF4-FFF2-40B4-BE49-F238E27FC236}">
                <a16:creationId xmlns:a16="http://schemas.microsoft.com/office/drawing/2014/main" id="{9D7341BE-3C9C-405C-8DB2-62A15F09AFE7}"/>
              </a:ext>
            </a:extLst>
          </p:cNvPr>
          <p:cNvSpPr>
            <a:spLocks noGrp="1"/>
          </p:cNvSpPr>
          <p:nvPr>
            <p:ph type="ftr" sz="quarter" idx="11"/>
          </p:nvPr>
        </p:nvSpPr>
        <p:spPr/>
        <p:txBody>
          <a:bodyPr/>
          <a:lstStyle/>
          <a:p>
            <a:r>
              <a:rPr lang="it-IT"/>
              <a:t>Studio Legale Avv. Eva Vigato - www.avvocatoevavigato.it</a:t>
            </a:r>
          </a:p>
        </p:txBody>
      </p:sp>
      <p:sp>
        <p:nvSpPr>
          <p:cNvPr id="5" name="Slide Number Placeholder 4">
            <a:extLst>
              <a:ext uri="{FF2B5EF4-FFF2-40B4-BE49-F238E27FC236}">
                <a16:creationId xmlns:a16="http://schemas.microsoft.com/office/drawing/2014/main" id="{B572C440-C70E-4F5E-B4C0-A5E8077E8410}"/>
              </a:ext>
            </a:extLst>
          </p:cNvPr>
          <p:cNvSpPr>
            <a:spLocks noGrp="1"/>
          </p:cNvSpPr>
          <p:nvPr>
            <p:ph type="sldNum" sz="quarter" idx="12"/>
          </p:nvPr>
        </p:nvSpPr>
        <p:spPr/>
        <p:txBody>
          <a:bodyPr/>
          <a:lstStyle/>
          <a:p>
            <a:fld id="{B8AAB83D-125C-4889-B297-910E9B9071AC}" type="slidenum">
              <a:rPr lang="it-IT" smtClean="0"/>
              <a:t>7</a:t>
            </a:fld>
            <a:endParaRPr lang="it-IT"/>
          </a:p>
        </p:txBody>
      </p:sp>
    </p:spTree>
    <p:extLst>
      <p:ext uri="{BB962C8B-B14F-4D97-AF65-F5344CB8AC3E}">
        <p14:creationId xmlns:p14="http://schemas.microsoft.com/office/powerpoint/2010/main" val="4164176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t>Art. </a:t>
            </a:r>
            <a:r>
              <a:rPr lang="it-IT" sz="2800" b="1" dirty="0">
                <a:solidFill>
                  <a:srgbClr val="FF0000"/>
                </a:solidFill>
              </a:rPr>
              <a:t>388, co. 2</a:t>
            </a:r>
            <a:r>
              <a:rPr lang="it-IT" sz="2800" dirty="0"/>
              <a:t> (1° parte) c.p. – Mancata esecuzione dolosa di un provvedimento del Giudice</a:t>
            </a:r>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algn="just">
              <a:spcAft>
                <a:spcPts val="600"/>
              </a:spcAft>
            </a:pPr>
            <a:endParaRPr lang="it-IT" b="1" dirty="0"/>
          </a:p>
          <a:p>
            <a:pPr algn="just">
              <a:spcAft>
                <a:spcPts val="600"/>
              </a:spcAft>
            </a:pPr>
            <a:r>
              <a:rPr lang="it-IT" b="1" dirty="0"/>
              <a:t>Elusione dell’esecuzione</a:t>
            </a:r>
            <a:endParaRPr lang="it-IT" dirty="0"/>
          </a:p>
          <a:p>
            <a:pPr>
              <a:spcAft>
                <a:spcPts val="600"/>
              </a:spcAft>
            </a:pPr>
            <a:r>
              <a:rPr lang="it-IT" b="1" dirty="0"/>
              <a:t>Provvedimento </a:t>
            </a:r>
            <a:r>
              <a:rPr lang="it-IT" dirty="0"/>
              <a:t>del giudice civile, amministrativo o contabile</a:t>
            </a:r>
            <a:r>
              <a:rPr lang="it-IT" b="1" dirty="0"/>
              <a:t> concernente l’affidamento </a:t>
            </a:r>
            <a:r>
              <a:rPr lang="it-IT" dirty="0"/>
              <a:t>di minori/altre persone incapaci</a:t>
            </a:r>
            <a:endParaRPr lang="it-IT" u="sng" dirty="0">
              <a:solidFill>
                <a:srgbClr val="1B0FB1"/>
              </a:solidFill>
            </a:endParaRPr>
          </a:p>
        </p:txBody>
      </p:sp>
      <p:sp>
        <p:nvSpPr>
          <p:cNvPr id="4" name="Date Placeholder 3">
            <a:extLst>
              <a:ext uri="{FF2B5EF4-FFF2-40B4-BE49-F238E27FC236}">
                <a16:creationId xmlns:a16="http://schemas.microsoft.com/office/drawing/2014/main" id="{063A1B4E-951F-47E2-98A5-45477FDAF21B}"/>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4A0BD3CA-CA07-4DC9-8985-61049CE8FBCA}"/>
              </a:ext>
            </a:extLst>
          </p:cNvPr>
          <p:cNvSpPr>
            <a:spLocks noGrp="1"/>
          </p:cNvSpPr>
          <p:nvPr>
            <p:ph type="ftr" sz="quarter" idx="11"/>
          </p:nvPr>
        </p:nvSpPr>
        <p:spPr>
          <a:xfrm>
            <a:off x="3028950" y="6356351"/>
            <a:ext cx="4553536"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4DC779C6-8684-4F21-8ACD-E86269F359C3}"/>
              </a:ext>
            </a:extLst>
          </p:cNvPr>
          <p:cNvSpPr>
            <a:spLocks noGrp="1"/>
          </p:cNvSpPr>
          <p:nvPr>
            <p:ph type="sldNum" sz="quarter" idx="12"/>
          </p:nvPr>
        </p:nvSpPr>
        <p:spPr/>
        <p:txBody>
          <a:bodyPr/>
          <a:lstStyle/>
          <a:p>
            <a:fld id="{B8AAB83D-125C-4889-B297-910E9B9071AC}" type="slidenum">
              <a:rPr lang="it-IT" smtClean="0"/>
              <a:t>8</a:t>
            </a:fld>
            <a:endParaRPr lang="it-IT"/>
          </a:p>
        </p:txBody>
      </p:sp>
    </p:spTree>
    <p:extLst>
      <p:ext uri="{BB962C8B-B14F-4D97-AF65-F5344CB8AC3E}">
        <p14:creationId xmlns:p14="http://schemas.microsoft.com/office/powerpoint/2010/main" val="294870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A035-AA5D-48A0-B7B0-6823C0C4BD20}"/>
              </a:ext>
            </a:extLst>
          </p:cNvPr>
          <p:cNvSpPr>
            <a:spLocks noGrp="1"/>
          </p:cNvSpPr>
          <p:nvPr>
            <p:ph type="title"/>
          </p:nvPr>
        </p:nvSpPr>
        <p:spPr/>
        <p:txBody>
          <a:bodyPr>
            <a:normAutofit/>
          </a:bodyPr>
          <a:lstStyle/>
          <a:p>
            <a:pPr algn="ctr"/>
            <a:r>
              <a:rPr lang="it-IT" sz="2800" dirty="0">
                <a:solidFill>
                  <a:prstClr val="black"/>
                </a:solidFill>
              </a:rPr>
              <a:t>Art. </a:t>
            </a:r>
            <a:r>
              <a:rPr lang="it-IT" sz="2800" b="1" dirty="0">
                <a:solidFill>
                  <a:srgbClr val="FF0000"/>
                </a:solidFill>
              </a:rPr>
              <a:t>388, co. 2</a:t>
            </a:r>
            <a:r>
              <a:rPr lang="it-IT" sz="2800" dirty="0">
                <a:solidFill>
                  <a:prstClr val="black"/>
                </a:solidFill>
              </a:rPr>
              <a:t> (1° parte) c.p. – Mancata esecuzione dolosa di un provvedimento del Giudice</a:t>
            </a:r>
            <a:endParaRPr lang="it-IT" sz="2800" dirty="0"/>
          </a:p>
        </p:txBody>
      </p:sp>
      <p:sp>
        <p:nvSpPr>
          <p:cNvPr id="3" name="Segnaposto contenuto 2">
            <a:extLst>
              <a:ext uri="{FF2B5EF4-FFF2-40B4-BE49-F238E27FC236}">
                <a16:creationId xmlns:a16="http://schemas.microsoft.com/office/drawing/2014/main" id="{A6FB1663-D3EE-4B81-9D3E-D979714B7185}"/>
              </a:ext>
            </a:extLst>
          </p:cNvPr>
          <p:cNvSpPr>
            <a:spLocks noGrp="1"/>
          </p:cNvSpPr>
          <p:nvPr>
            <p:ph idx="1"/>
          </p:nvPr>
        </p:nvSpPr>
        <p:spPr/>
        <p:txBody>
          <a:bodyPr/>
          <a:lstStyle/>
          <a:p>
            <a:pPr marL="0" indent="0" algn="ctr">
              <a:buNone/>
            </a:pPr>
            <a:r>
              <a:rPr lang="it-IT" sz="3200" u="sng" dirty="0"/>
              <a:t>Elusione</a:t>
            </a:r>
          </a:p>
          <a:p>
            <a:pPr algn="just"/>
            <a:endParaRPr lang="it-IT" dirty="0"/>
          </a:p>
          <a:p>
            <a:pPr marL="0" indent="0" algn="just">
              <a:buNone/>
            </a:pPr>
            <a:r>
              <a:rPr lang="it-IT" i="1" dirty="0"/>
              <a:t>«la condotta di elusione deve sostanziarsi in </a:t>
            </a:r>
            <a:r>
              <a:rPr lang="it-IT" b="1" i="1" dirty="0"/>
              <a:t>qualunque comportamento </a:t>
            </a:r>
            <a:r>
              <a:rPr lang="it-IT" i="1" dirty="0"/>
              <a:t>che ponga nel nulla o aggiri le finalità del provvedimento giudiziale sui minori, il cui contenuto ed i relativi obblighi devono essere valutati non in termini letterali, ma alla luce dell'</a:t>
            </a:r>
            <a:r>
              <a:rPr lang="it-IT" b="1" i="1" dirty="0"/>
              <a:t>interesse del minore </a:t>
            </a:r>
            <a:r>
              <a:rPr lang="it-IT" i="1" dirty="0"/>
              <a:t>che vi è sotteso e che ne costituisce la ragion d'essere» </a:t>
            </a:r>
            <a:r>
              <a:rPr lang="it-IT" dirty="0"/>
              <a:t>(</a:t>
            </a:r>
            <a:r>
              <a:rPr lang="it-IT" dirty="0">
                <a:solidFill>
                  <a:srgbClr val="00B050"/>
                </a:solidFill>
              </a:rPr>
              <a:t>C., Sez. VI, 14.3.2017, n. 20801</a:t>
            </a:r>
            <a:r>
              <a:rPr lang="it-IT" dirty="0"/>
              <a:t>)</a:t>
            </a:r>
            <a:endParaRPr lang="it-IT" b="1" dirty="0"/>
          </a:p>
        </p:txBody>
      </p:sp>
      <p:sp>
        <p:nvSpPr>
          <p:cNvPr id="4" name="Date Placeholder 3">
            <a:extLst>
              <a:ext uri="{FF2B5EF4-FFF2-40B4-BE49-F238E27FC236}">
                <a16:creationId xmlns:a16="http://schemas.microsoft.com/office/drawing/2014/main" id="{395AFEB2-61D4-47A1-AD8E-2D09B2318F29}"/>
              </a:ext>
            </a:extLst>
          </p:cNvPr>
          <p:cNvSpPr>
            <a:spLocks noGrp="1"/>
          </p:cNvSpPr>
          <p:nvPr>
            <p:ph type="dt" sz="half" idx="10"/>
          </p:nvPr>
        </p:nvSpPr>
        <p:spPr/>
        <p:txBody>
          <a:bodyPr/>
          <a:lstStyle/>
          <a:p>
            <a:r>
              <a:rPr lang="it-IT"/>
              <a:t>22/09/2017</a:t>
            </a:r>
          </a:p>
        </p:txBody>
      </p:sp>
      <p:sp>
        <p:nvSpPr>
          <p:cNvPr id="5" name="Footer Placeholder 4">
            <a:extLst>
              <a:ext uri="{FF2B5EF4-FFF2-40B4-BE49-F238E27FC236}">
                <a16:creationId xmlns:a16="http://schemas.microsoft.com/office/drawing/2014/main" id="{CD59A5B8-04DD-4466-859D-0507999A4765}"/>
              </a:ext>
            </a:extLst>
          </p:cNvPr>
          <p:cNvSpPr>
            <a:spLocks noGrp="1"/>
          </p:cNvSpPr>
          <p:nvPr>
            <p:ph type="ftr" sz="quarter" idx="11"/>
          </p:nvPr>
        </p:nvSpPr>
        <p:spPr>
          <a:xfrm>
            <a:off x="3028950" y="6356351"/>
            <a:ext cx="4018964" cy="365125"/>
          </a:xfrm>
        </p:spPr>
        <p:txBody>
          <a:bodyPr/>
          <a:lstStyle/>
          <a:p>
            <a:r>
              <a:rPr lang="it-IT" dirty="0"/>
              <a:t>Studio Legale Avv. Eva Vigato - www.avvocatoevavigato.it</a:t>
            </a:r>
          </a:p>
        </p:txBody>
      </p:sp>
      <p:sp>
        <p:nvSpPr>
          <p:cNvPr id="6" name="Slide Number Placeholder 5">
            <a:extLst>
              <a:ext uri="{FF2B5EF4-FFF2-40B4-BE49-F238E27FC236}">
                <a16:creationId xmlns:a16="http://schemas.microsoft.com/office/drawing/2014/main" id="{CC8F23D6-C579-4155-BF2D-AA2DE3464DC5}"/>
              </a:ext>
            </a:extLst>
          </p:cNvPr>
          <p:cNvSpPr>
            <a:spLocks noGrp="1"/>
          </p:cNvSpPr>
          <p:nvPr>
            <p:ph type="sldNum" sz="quarter" idx="12"/>
          </p:nvPr>
        </p:nvSpPr>
        <p:spPr/>
        <p:txBody>
          <a:bodyPr/>
          <a:lstStyle/>
          <a:p>
            <a:fld id="{B8AAB83D-125C-4889-B297-910E9B9071AC}" type="slidenum">
              <a:rPr lang="it-IT" smtClean="0"/>
              <a:t>9</a:t>
            </a:fld>
            <a:endParaRPr lang="it-IT"/>
          </a:p>
        </p:txBody>
      </p:sp>
    </p:spTree>
    <p:extLst>
      <p:ext uri="{BB962C8B-B14F-4D97-AF65-F5344CB8AC3E}">
        <p14:creationId xmlns:p14="http://schemas.microsoft.com/office/powerpoint/2010/main" val="333087073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sce">
  <a:themeElements>
    <a:clrScheme name="Fasce">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asc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sce">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1070</TotalTime>
  <Words>6639</Words>
  <Application>Microsoft Office PowerPoint</Application>
  <PresentationFormat>On-screen Show (4:3)</PresentationFormat>
  <Paragraphs>519</Paragraphs>
  <Slides>61</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61</vt:i4>
      </vt:variant>
    </vt:vector>
  </HeadingPairs>
  <TitlesOfParts>
    <vt:vector size="72" baseType="lpstr">
      <vt:lpstr>Arial</vt:lpstr>
      <vt:lpstr>Baskerville Old Face</vt:lpstr>
      <vt:lpstr>Bitstream Vera Sans</vt:lpstr>
      <vt:lpstr>Calibri</vt:lpstr>
      <vt:lpstr>Calibri Light</vt:lpstr>
      <vt:lpstr>Corbel</vt:lpstr>
      <vt:lpstr>Garamond</vt:lpstr>
      <vt:lpstr>Times New Roman</vt:lpstr>
      <vt:lpstr>Wingdings</vt:lpstr>
      <vt:lpstr>Tema di Office</vt:lpstr>
      <vt:lpstr>Fasce</vt:lpstr>
      <vt:lpstr>PowerPoint Presentation</vt:lpstr>
      <vt:lpstr>PowerPoint Presentation</vt:lpstr>
      <vt:lpstr>DEI DELITTI CONTRO IL MATRIMONIO</vt:lpstr>
      <vt:lpstr>DEI DELITTI CONTRO LA MORALE FAMILIARE</vt:lpstr>
      <vt:lpstr>DEI DELITTI CONTRO LO STATO DI FAMIGLIA</vt:lpstr>
      <vt:lpstr>DEI DELITTI CONTRO L’ASSISTENZA FAMILIARE</vt:lpstr>
      <vt:lpstr>Art. 388 c.p.  Mancata esecuzione dolosa di un provvedimento del Giudice</vt:lpstr>
      <vt:lpstr>Art. 388, co. 2 (1° parte) c.p. – Mancata esecuzione dolosa di un provvedimento del Giudice</vt:lpstr>
      <vt:lpstr>Art. 388, co. 2 (1° parte) c.p. – Mancata esecuzione dolosa di un provvedimento del Giudice</vt:lpstr>
      <vt:lpstr>Art. 388, co. 2 (1° parte) c.p. – Mancata esecuzione dolosa di un provvedimento del Giudice</vt:lpstr>
      <vt:lpstr>Art. 388, co. 2 (1° parte) c.p. – Mancata esecuzione dolosa di un provvedimento del Giudice</vt:lpstr>
      <vt:lpstr>Art. 388, co. 2 (1° parte) c.p. – Mancata esecuzione dolosa di un provvedimento del Giudice</vt:lpstr>
      <vt:lpstr>Art. 388, co. 2 (1° parte) c.p. – Mancata esecuzione dolosa di un provvedimento del Giudice</vt:lpstr>
      <vt:lpstr>Art. 570 c.p.  Violazione degli obblighi di assistenza familiare</vt:lpstr>
      <vt:lpstr>Art. 570 c.p. – Violazione degli obblighi di assistenza familiare</vt:lpstr>
      <vt:lpstr>Art. 570 c.p. – Violazione degli obblighi di assistenza familiare</vt:lpstr>
      <vt:lpstr>Art. 570 c.p. – Violazione degli obblighi di assistenza familiare</vt:lpstr>
      <vt:lpstr>Art. 570 c.p. – Violazione degli obblighi di assistenza familiare</vt:lpstr>
      <vt:lpstr>Art. 570 c.p. – Violazione degli obblighi di assistenza familiare</vt:lpstr>
      <vt:lpstr>Art. 570 c.p. – Violazione degli obblighi di assistenza familiare</vt:lpstr>
      <vt:lpstr>Art. 570 c.p. – Violazione degli obblighi di assistenza familiare</vt:lpstr>
      <vt:lpstr>Art. 571 c.p.  Abuso dei mezzi di correzione o di disciplina</vt:lpstr>
      <vt:lpstr>Art. 571 c.p. – Abuso dei mezzi di correzione o di disciplina </vt:lpstr>
      <vt:lpstr>Art. 571 c.p. – Abuso dei mezzi di correzione o di disciplina </vt:lpstr>
      <vt:lpstr>Art. 571 c.p. – Abuso dei mezzi di correzione o di disciplina </vt:lpstr>
      <vt:lpstr>Art. 572 c.p.  Maltrattamenti contro familiari e conviventi</vt:lpstr>
      <vt:lpstr>Art. 572 c.p. – Maltrattamenti contro familiari e conviventi – Modifiche 1/4</vt:lpstr>
      <vt:lpstr>Art. 572 c.p. – Maltrattamenti contro familiari e conviventi - Modifiche 2/4</vt:lpstr>
      <vt:lpstr>Art. 572 c.p. – Maltrattamenti contro familiari e conviventi - Modifiche 3/4</vt:lpstr>
      <vt:lpstr>Art. 572 c.p. – Maltrattamenti contro familiari e conviventi - Modifiche 4/4</vt:lpstr>
      <vt:lpstr>Art. 572 c.p. – Maltrattamenti contro familiari e conviventi - Casistica</vt:lpstr>
      <vt:lpstr>Art. 572 c.p. – Maltrattamenti contro familiari e conviventi – Casistica: separazione, mantenimento.</vt:lpstr>
      <vt:lpstr>Maltrattamenti o atti persecutori? art. 572 c.p. e 612bis c.p. Concorso apparente di norme e assorbimento da parte di reato più grave (art. 572 cp.)</vt:lpstr>
      <vt:lpstr>Art. 612bis c.p.   Atti persecutori</vt:lpstr>
      <vt:lpstr>Art. 612bis c.p. – Atti persecutori</vt:lpstr>
      <vt:lpstr>Art. 612bis co. 2 c.p. – Atti persecutori aggravati</vt:lpstr>
      <vt:lpstr>Art. 612bis co. 4 c.p. – Ammonimento del Questore</vt:lpstr>
      <vt:lpstr>Art. 612bis co. 2 c.p. – Atti persecutori aggravati</vt:lpstr>
      <vt:lpstr>Art. 612bis c.p. – Atti persecutori</vt:lpstr>
      <vt:lpstr>MISURE  CAUTELARI</vt:lpstr>
      <vt:lpstr>   Misura cautelare ex art. 282bis c.p.p.  Allontanamento dalla casa familiare  </vt:lpstr>
      <vt:lpstr>   Misura cautelare ex art. 282bis, comma 3 c.p.p.  la misura patrimoniale accessoria  del pagamento periodico di un assegno  </vt:lpstr>
      <vt:lpstr>   Misura cautelare ex art. 282ter c.p.p.  Divieto di avvicinamento ai luoghi frequentati  dalla persona offesa  </vt:lpstr>
      <vt:lpstr>3 CASI PRATICI</vt:lpstr>
      <vt:lpstr>CASO 1</vt:lpstr>
      <vt:lpstr>Capo a)</vt:lpstr>
      <vt:lpstr>Capo b)</vt:lpstr>
      <vt:lpstr>TESI DIFENSIVA 1):  la persona offesa non è credibile</vt:lpstr>
      <vt:lpstr>Tesi difensiva 2: manca  prova scientifica</vt:lpstr>
      <vt:lpstr>Tesi difensiva 3: mancano riscontri testimoniali</vt:lpstr>
      <vt:lpstr>CASO 2</vt:lpstr>
      <vt:lpstr>Procedimento penale:  Capo di imputazione</vt:lpstr>
      <vt:lpstr>Procedimento civile </vt:lpstr>
      <vt:lpstr>Iniziative del difensore</vt:lpstr>
      <vt:lpstr>Test sulla madre</vt:lpstr>
      <vt:lpstr>Test sul padre</vt:lpstr>
      <vt:lpstr>Dialogo  con Servizi  e  Percorso genitorialità</vt:lpstr>
      <vt:lpstr>CASO 3</vt:lpstr>
      <vt:lpstr>Capo a)</vt:lpstr>
      <vt:lpstr>Capo b)</vt:lpstr>
      <vt:lpstr>Iniziative difensive: 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Eva Vigato</dc:creator>
  <cp:lastModifiedBy>EVA1</cp:lastModifiedBy>
  <cp:revision>78</cp:revision>
  <cp:lastPrinted>2017-09-25T14:53:34Z</cp:lastPrinted>
  <dcterms:created xsi:type="dcterms:W3CDTF">2017-09-20T20:22:37Z</dcterms:created>
  <dcterms:modified xsi:type="dcterms:W3CDTF">2017-09-25T16:40:20Z</dcterms:modified>
</cp:coreProperties>
</file>