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8" r:id="rId2"/>
    <p:sldId id="341" r:id="rId3"/>
    <p:sldId id="355" r:id="rId4"/>
    <p:sldId id="352" r:id="rId5"/>
    <p:sldId id="353" r:id="rId6"/>
    <p:sldId id="354" r:id="rId7"/>
    <p:sldId id="348" r:id="rId8"/>
    <p:sldId id="350" r:id="rId9"/>
    <p:sldId id="342" r:id="rId10"/>
    <p:sldId id="327" r:id="rId11"/>
    <p:sldId id="322" r:id="rId12"/>
    <p:sldId id="368" r:id="rId13"/>
    <p:sldId id="343" r:id="rId14"/>
    <p:sldId id="345" r:id="rId15"/>
    <p:sldId id="321" r:id="rId16"/>
    <p:sldId id="325" r:id="rId17"/>
    <p:sldId id="326" r:id="rId18"/>
    <p:sldId id="331" r:id="rId19"/>
    <p:sldId id="332" r:id="rId20"/>
    <p:sldId id="333" r:id="rId21"/>
    <p:sldId id="324" r:id="rId22"/>
    <p:sldId id="357" r:id="rId23"/>
    <p:sldId id="356" r:id="rId24"/>
    <p:sldId id="360" r:id="rId25"/>
    <p:sldId id="359" r:id="rId26"/>
    <p:sldId id="334" r:id="rId27"/>
    <p:sldId id="337" r:id="rId28"/>
    <p:sldId id="335" r:id="rId29"/>
    <p:sldId id="336" r:id="rId30"/>
    <p:sldId id="313" r:id="rId31"/>
    <p:sldId id="344" r:id="rId32"/>
    <p:sldId id="340" r:id="rId33"/>
    <p:sldId id="339" r:id="rId34"/>
    <p:sldId id="362" r:id="rId35"/>
    <p:sldId id="363" r:id="rId36"/>
    <p:sldId id="367" r:id="rId37"/>
    <p:sldId id="366" r:id="rId38"/>
    <p:sldId id="364" r:id="rId39"/>
    <p:sldId id="365" r:id="rId40"/>
    <p:sldId id="369" r:id="rId41"/>
    <p:sldId id="361" r:id="rId42"/>
  </p:sldIdLst>
  <p:sldSz cx="12192000" cy="6858000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Foglio1!$A$2:$A$4</cx:f>
        <cx:lvl ptCount="3">
          <cx:pt idx="0">Categoria 1</cx:pt>
          <cx:pt idx="1">Categoria 2</cx:pt>
          <cx:pt idx="2">Categoria 3</cx:pt>
        </cx:lvl>
      </cx:strDim>
      <cx:numDim type="val">
        <cx:f>Foglio1!$B$2:$B$4</cx:f>
        <cx:lvl ptCount="3" formatCode="Standard">
          <cx:pt idx="0">1470</cx:pt>
          <cx:pt idx="1">1070</cx:pt>
          <cx:pt idx="2">958</cx:pt>
        </cx:lvl>
      </cx:numDim>
    </cx:data>
  </cx:chartData>
  <cx:chart>
    <cx:title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it-IT" sz="1862" b="0" i="0" u="none" strike="noStrike" baseline="0">
            <a:solidFill>
              <a:prstClr val="black">
                <a:lumMod val="65000"/>
                <a:lumOff val="35000"/>
              </a:prstClr>
            </a:solidFill>
            <a:latin typeface="Calibri" panose="020F0502020204030204"/>
          </a:endParaRPr>
        </a:p>
      </cx:txPr>
    </cx:title>
    <cx:plotArea>
      <cx:plotAreaRegion>
        <cx:series layoutId="funnel" uniqueId="{4AC4A960-A8CA-4603-BB70-A8491280CBF0}">
          <cx:tx>
            <cx:txData>
              <cx:f>Foglio1!$B$1</cx:f>
              <cx:v>Serie1</cx:v>
            </cx:txData>
          </cx:tx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87DA89-F59D-4024-9C76-21B3B9D28E1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CB4AC2-EA04-4C40-80ED-C26E260AF0E6}">
      <dgm:prSet/>
      <dgm:spPr/>
      <dgm:t>
        <a:bodyPr/>
        <a:lstStyle/>
        <a:p>
          <a:r>
            <a:rPr lang="it-IT" dirty="0"/>
            <a:t>ART. 572 c.p.: MALTRATTAMENTI CONTRO FAMILIARI E CONVIVENTI</a:t>
          </a:r>
          <a:endParaRPr lang="en-US" dirty="0"/>
        </a:p>
      </dgm:t>
    </dgm:pt>
    <dgm:pt modelId="{30B1E49D-F400-4B00-AD6A-3962450C0F91}" type="parTrans" cxnId="{BEE0E8A1-AA81-4A3A-BC53-04C8FDC6C5F9}">
      <dgm:prSet/>
      <dgm:spPr/>
      <dgm:t>
        <a:bodyPr/>
        <a:lstStyle/>
        <a:p>
          <a:endParaRPr lang="en-US"/>
        </a:p>
      </dgm:t>
    </dgm:pt>
    <dgm:pt modelId="{8594587C-909E-46EC-A837-C61E29FE3805}" type="sibTrans" cxnId="{BEE0E8A1-AA81-4A3A-BC53-04C8FDC6C5F9}">
      <dgm:prSet/>
      <dgm:spPr/>
      <dgm:t>
        <a:bodyPr/>
        <a:lstStyle/>
        <a:p>
          <a:endParaRPr lang="en-US"/>
        </a:p>
      </dgm:t>
    </dgm:pt>
    <dgm:pt modelId="{D0715575-AA65-4346-A7BD-59DF6BECB036}">
      <dgm:prSet/>
      <dgm:spPr/>
      <dgm:t>
        <a:bodyPr/>
        <a:lstStyle/>
        <a:p>
          <a:r>
            <a:rPr lang="it-IT" dirty="0"/>
            <a:t>ART. 612BIS c.p.: ATTI PERSECUTORI</a:t>
          </a:r>
          <a:endParaRPr lang="en-US" dirty="0"/>
        </a:p>
      </dgm:t>
    </dgm:pt>
    <dgm:pt modelId="{585A977A-EDF1-4BC4-88DF-B2C64D0B7B35}" type="parTrans" cxnId="{D01089C4-086A-42BD-B4AF-ED79C28C43B8}">
      <dgm:prSet/>
      <dgm:spPr/>
      <dgm:t>
        <a:bodyPr/>
        <a:lstStyle/>
        <a:p>
          <a:endParaRPr lang="en-US"/>
        </a:p>
      </dgm:t>
    </dgm:pt>
    <dgm:pt modelId="{10EDF6FD-7AAF-40DC-88E1-298EF5842697}" type="sibTrans" cxnId="{D01089C4-086A-42BD-B4AF-ED79C28C43B8}">
      <dgm:prSet/>
      <dgm:spPr/>
      <dgm:t>
        <a:bodyPr/>
        <a:lstStyle/>
        <a:p>
          <a:endParaRPr lang="en-US"/>
        </a:p>
      </dgm:t>
    </dgm:pt>
    <dgm:pt modelId="{F45762D8-5AD5-448C-9189-9BA56937C1E9}" type="pres">
      <dgm:prSet presAssocID="{AD87DA89-F59D-4024-9C76-21B3B9D28E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161EA3-EE5C-4367-A4C2-963B5BFD99CB}" type="pres">
      <dgm:prSet presAssocID="{FDCB4AC2-EA04-4C40-80ED-C26E260AF0E6}" presName="hierRoot1" presStyleCnt="0"/>
      <dgm:spPr/>
    </dgm:pt>
    <dgm:pt modelId="{6B3CF92F-772D-41EE-80F9-694A7E56CB85}" type="pres">
      <dgm:prSet presAssocID="{FDCB4AC2-EA04-4C40-80ED-C26E260AF0E6}" presName="composite" presStyleCnt="0"/>
      <dgm:spPr/>
    </dgm:pt>
    <dgm:pt modelId="{FFD2D588-E3A5-45CA-BE4B-2681EC3B9F52}" type="pres">
      <dgm:prSet presAssocID="{FDCB4AC2-EA04-4C40-80ED-C26E260AF0E6}" presName="background" presStyleLbl="node0" presStyleIdx="0" presStyleCnt="2"/>
      <dgm:spPr/>
    </dgm:pt>
    <dgm:pt modelId="{EE2338E8-BE57-4421-B4B5-49D0C9F815DC}" type="pres">
      <dgm:prSet presAssocID="{FDCB4AC2-EA04-4C40-80ED-C26E260AF0E6}" presName="text" presStyleLbl="fgAcc0" presStyleIdx="0" presStyleCnt="2">
        <dgm:presLayoutVars>
          <dgm:chPref val="3"/>
        </dgm:presLayoutVars>
      </dgm:prSet>
      <dgm:spPr/>
    </dgm:pt>
    <dgm:pt modelId="{7ECDA8BD-9814-4A6F-9FA5-B9B34F592A74}" type="pres">
      <dgm:prSet presAssocID="{FDCB4AC2-EA04-4C40-80ED-C26E260AF0E6}" presName="hierChild2" presStyleCnt="0"/>
      <dgm:spPr/>
    </dgm:pt>
    <dgm:pt modelId="{B94806FD-3356-45D8-8C89-FAD5AF772B8E}" type="pres">
      <dgm:prSet presAssocID="{D0715575-AA65-4346-A7BD-59DF6BECB036}" presName="hierRoot1" presStyleCnt="0"/>
      <dgm:spPr/>
    </dgm:pt>
    <dgm:pt modelId="{8DA74F4C-AC51-44D2-AAB5-6B922CADCC94}" type="pres">
      <dgm:prSet presAssocID="{D0715575-AA65-4346-A7BD-59DF6BECB036}" presName="composite" presStyleCnt="0"/>
      <dgm:spPr/>
    </dgm:pt>
    <dgm:pt modelId="{AE95292E-677A-4E1E-AA49-3D9FA678BE19}" type="pres">
      <dgm:prSet presAssocID="{D0715575-AA65-4346-A7BD-59DF6BECB036}" presName="background" presStyleLbl="node0" presStyleIdx="1" presStyleCnt="2"/>
      <dgm:spPr/>
    </dgm:pt>
    <dgm:pt modelId="{CF450D10-0CD9-484D-95E3-3DD49E41001F}" type="pres">
      <dgm:prSet presAssocID="{D0715575-AA65-4346-A7BD-59DF6BECB036}" presName="text" presStyleLbl="fgAcc0" presStyleIdx="1" presStyleCnt="2">
        <dgm:presLayoutVars>
          <dgm:chPref val="3"/>
        </dgm:presLayoutVars>
      </dgm:prSet>
      <dgm:spPr/>
    </dgm:pt>
    <dgm:pt modelId="{65D46185-1878-478A-B780-E97BF25778CB}" type="pres">
      <dgm:prSet presAssocID="{D0715575-AA65-4346-A7BD-59DF6BECB036}" presName="hierChild2" presStyleCnt="0"/>
      <dgm:spPr/>
    </dgm:pt>
  </dgm:ptLst>
  <dgm:cxnLst>
    <dgm:cxn modelId="{17651207-6FFC-4F16-BB97-E25FAD3D9E5D}" type="presOf" srcId="{AD87DA89-F59D-4024-9C76-21B3B9D28E12}" destId="{F45762D8-5AD5-448C-9189-9BA56937C1E9}" srcOrd="0" destOrd="0" presId="urn:microsoft.com/office/officeart/2005/8/layout/hierarchy1"/>
    <dgm:cxn modelId="{A684D50C-E68C-4C6F-8AC3-6D886BE935EB}" type="presOf" srcId="{D0715575-AA65-4346-A7BD-59DF6BECB036}" destId="{CF450D10-0CD9-484D-95E3-3DD49E41001F}" srcOrd="0" destOrd="0" presId="urn:microsoft.com/office/officeart/2005/8/layout/hierarchy1"/>
    <dgm:cxn modelId="{BEE0E8A1-AA81-4A3A-BC53-04C8FDC6C5F9}" srcId="{AD87DA89-F59D-4024-9C76-21B3B9D28E12}" destId="{FDCB4AC2-EA04-4C40-80ED-C26E260AF0E6}" srcOrd="0" destOrd="0" parTransId="{30B1E49D-F400-4B00-AD6A-3962450C0F91}" sibTransId="{8594587C-909E-46EC-A837-C61E29FE3805}"/>
    <dgm:cxn modelId="{D01089C4-086A-42BD-B4AF-ED79C28C43B8}" srcId="{AD87DA89-F59D-4024-9C76-21B3B9D28E12}" destId="{D0715575-AA65-4346-A7BD-59DF6BECB036}" srcOrd="1" destOrd="0" parTransId="{585A977A-EDF1-4BC4-88DF-B2C64D0B7B35}" sibTransId="{10EDF6FD-7AAF-40DC-88E1-298EF5842697}"/>
    <dgm:cxn modelId="{2CA071EC-96B8-4B9C-8502-504FE238C702}" type="presOf" srcId="{FDCB4AC2-EA04-4C40-80ED-C26E260AF0E6}" destId="{EE2338E8-BE57-4421-B4B5-49D0C9F815DC}" srcOrd="0" destOrd="0" presId="urn:microsoft.com/office/officeart/2005/8/layout/hierarchy1"/>
    <dgm:cxn modelId="{8536A8D6-0BC8-49BE-A943-79634691D34E}" type="presParOf" srcId="{F45762D8-5AD5-448C-9189-9BA56937C1E9}" destId="{82161EA3-EE5C-4367-A4C2-963B5BFD99CB}" srcOrd="0" destOrd="0" presId="urn:microsoft.com/office/officeart/2005/8/layout/hierarchy1"/>
    <dgm:cxn modelId="{113D914B-B960-415C-ACE7-12D45A1B3516}" type="presParOf" srcId="{82161EA3-EE5C-4367-A4C2-963B5BFD99CB}" destId="{6B3CF92F-772D-41EE-80F9-694A7E56CB85}" srcOrd="0" destOrd="0" presId="urn:microsoft.com/office/officeart/2005/8/layout/hierarchy1"/>
    <dgm:cxn modelId="{979DE4B3-9CAA-4407-A744-3DA8336AA803}" type="presParOf" srcId="{6B3CF92F-772D-41EE-80F9-694A7E56CB85}" destId="{FFD2D588-E3A5-45CA-BE4B-2681EC3B9F52}" srcOrd="0" destOrd="0" presId="urn:microsoft.com/office/officeart/2005/8/layout/hierarchy1"/>
    <dgm:cxn modelId="{DDF0BD26-88A3-47FF-AA3D-18EAB2721F40}" type="presParOf" srcId="{6B3CF92F-772D-41EE-80F9-694A7E56CB85}" destId="{EE2338E8-BE57-4421-B4B5-49D0C9F815DC}" srcOrd="1" destOrd="0" presId="urn:microsoft.com/office/officeart/2005/8/layout/hierarchy1"/>
    <dgm:cxn modelId="{29DC64F8-8C7E-4112-8F2F-701D0B99F1CF}" type="presParOf" srcId="{82161EA3-EE5C-4367-A4C2-963B5BFD99CB}" destId="{7ECDA8BD-9814-4A6F-9FA5-B9B34F592A74}" srcOrd="1" destOrd="0" presId="urn:microsoft.com/office/officeart/2005/8/layout/hierarchy1"/>
    <dgm:cxn modelId="{61376F26-7AD1-4844-88A6-8B369ACF720B}" type="presParOf" srcId="{F45762D8-5AD5-448C-9189-9BA56937C1E9}" destId="{B94806FD-3356-45D8-8C89-FAD5AF772B8E}" srcOrd="1" destOrd="0" presId="urn:microsoft.com/office/officeart/2005/8/layout/hierarchy1"/>
    <dgm:cxn modelId="{3DEE4A01-B720-4117-909F-9A206EADFCBF}" type="presParOf" srcId="{B94806FD-3356-45D8-8C89-FAD5AF772B8E}" destId="{8DA74F4C-AC51-44D2-AAB5-6B922CADCC94}" srcOrd="0" destOrd="0" presId="urn:microsoft.com/office/officeart/2005/8/layout/hierarchy1"/>
    <dgm:cxn modelId="{4160460E-DA22-40BF-BD7A-3E3A0032E9F7}" type="presParOf" srcId="{8DA74F4C-AC51-44D2-AAB5-6B922CADCC94}" destId="{AE95292E-677A-4E1E-AA49-3D9FA678BE19}" srcOrd="0" destOrd="0" presId="urn:microsoft.com/office/officeart/2005/8/layout/hierarchy1"/>
    <dgm:cxn modelId="{58703D41-F502-4FAB-89EC-593828780EA7}" type="presParOf" srcId="{8DA74F4C-AC51-44D2-AAB5-6B922CADCC94}" destId="{CF450D10-0CD9-484D-95E3-3DD49E41001F}" srcOrd="1" destOrd="0" presId="urn:microsoft.com/office/officeart/2005/8/layout/hierarchy1"/>
    <dgm:cxn modelId="{CF2E3CA6-9162-41CE-AF47-ECB68460496D}" type="presParOf" srcId="{B94806FD-3356-45D8-8C89-FAD5AF772B8E}" destId="{65D46185-1878-478A-B780-E97BF25778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AD9340-5887-461E-9150-798B879AFB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8267222-1C85-4B6A-B4B4-598BC13EDBB7}">
      <dgm:prSet/>
      <dgm:spPr/>
      <dgm:t>
        <a:bodyPr/>
        <a:lstStyle/>
        <a:p>
          <a:r>
            <a:rPr lang="it-IT" dirty="0"/>
            <a:t>Legge 1 ottobre 2012,  n. 172 (Ratifica ed esecuzione della Convenzione del Consiglio </a:t>
          </a:r>
          <a:r>
            <a:rPr lang="it-IT" dirty="0" err="1"/>
            <a:t>dʹEuropa</a:t>
          </a:r>
          <a:r>
            <a:rPr lang="it-IT" dirty="0"/>
            <a:t> per la protezione dei minori contro lo sfruttamento e </a:t>
          </a:r>
          <a:r>
            <a:rPr lang="it-IT" dirty="0" err="1"/>
            <a:t>lʹabuso</a:t>
          </a:r>
          <a:r>
            <a:rPr lang="it-IT" dirty="0"/>
            <a:t> sessuale, fatta a </a:t>
          </a:r>
          <a:r>
            <a:rPr lang="it-IT" b="1" dirty="0">
              <a:solidFill>
                <a:schemeClr val="tx1"/>
              </a:solidFill>
            </a:rPr>
            <a:t>Lanzarote</a:t>
          </a:r>
          <a:r>
            <a:rPr lang="it-IT" dirty="0"/>
            <a:t> il 25 ottobre 2007, nonché norme di adeguamento </a:t>
          </a:r>
          <a:r>
            <a:rPr lang="it-IT" dirty="0" err="1"/>
            <a:t>dellʹordinamento</a:t>
          </a:r>
          <a:r>
            <a:rPr lang="it-IT" dirty="0"/>
            <a:t> interno).</a:t>
          </a:r>
          <a:endParaRPr lang="en-US" dirty="0"/>
        </a:p>
      </dgm:t>
    </dgm:pt>
    <dgm:pt modelId="{56580D24-5FB4-4E6B-BE28-80ED6EAEB48B}" type="parTrans" cxnId="{EF7E967D-D758-4625-A0D9-F0776C3BB21B}">
      <dgm:prSet/>
      <dgm:spPr/>
      <dgm:t>
        <a:bodyPr/>
        <a:lstStyle/>
        <a:p>
          <a:endParaRPr lang="en-US"/>
        </a:p>
      </dgm:t>
    </dgm:pt>
    <dgm:pt modelId="{C6E146FB-BFB4-491A-8510-AC48D2D2BC81}" type="sibTrans" cxnId="{EF7E967D-D758-4625-A0D9-F0776C3BB21B}">
      <dgm:prSet/>
      <dgm:spPr/>
      <dgm:t>
        <a:bodyPr/>
        <a:lstStyle/>
        <a:p>
          <a:endParaRPr lang="en-US"/>
        </a:p>
      </dgm:t>
    </dgm:pt>
    <dgm:pt modelId="{4FE4B916-3097-4B14-9A45-2166E89A04A9}">
      <dgm:prSet/>
      <dgm:spPr/>
      <dgm:t>
        <a:bodyPr/>
        <a:lstStyle/>
        <a:p>
          <a:r>
            <a:rPr lang="it-IT" b="1" dirty="0">
              <a:solidFill>
                <a:schemeClr val="tx1"/>
              </a:solidFill>
            </a:rPr>
            <a:t>Ratifica Convenzione di Istanbul </a:t>
          </a:r>
          <a:r>
            <a:rPr lang="it-IT" b="1" dirty="0"/>
            <a:t>(</a:t>
          </a:r>
          <a:r>
            <a:rPr lang="it-IT" dirty="0"/>
            <a:t>legge n. 77 del 27 giugno 2013) </a:t>
          </a:r>
          <a:r>
            <a:rPr lang="it-IT" b="1" dirty="0">
              <a:solidFill>
                <a:schemeClr val="tx1"/>
              </a:solidFill>
            </a:rPr>
            <a:t>e c.d. </a:t>
          </a:r>
          <a:r>
            <a:rPr lang="it-IT" b="1" dirty="0" err="1">
              <a:solidFill>
                <a:schemeClr val="tx1"/>
              </a:solidFill>
            </a:rPr>
            <a:t>d.l.</a:t>
          </a:r>
          <a:r>
            <a:rPr lang="it-IT" b="1" dirty="0">
              <a:solidFill>
                <a:schemeClr val="tx1"/>
              </a:solidFill>
            </a:rPr>
            <a:t> </a:t>
          </a:r>
          <a:r>
            <a:rPr lang="it-IT" b="1" dirty="0" err="1">
              <a:solidFill>
                <a:schemeClr val="tx1"/>
              </a:solidFill>
            </a:rPr>
            <a:t>antifemminicidio</a:t>
          </a:r>
          <a:r>
            <a:rPr lang="it-IT" b="1" dirty="0">
              <a:solidFill>
                <a:schemeClr val="tx1"/>
              </a:solidFill>
            </a:rPr>
            <a:t>:</a:t>
          </a:r>
          <a:r>
            <a:rPr lang="it-IT" dirty="0">
              <a:solidFill>
                <a:schemeClr val="tx1"/>
              </a:solidFill>
            </a:rPr>
            <a:t> </a:t>
          </a:r>
          <a:r>
            <a:rPr lang="it-IT" dirty="0"/>
            <a:t>Legge 115 ottobre 2013, n. 119 Conversione in legge, con modificazioni, del decreto-legge 14 agosto 2013, n. 93, recante disposizioni urgenti in materia di sicurezza e per il contrasto della </a:t>
          </a:r>
          <a:r>
            <a:rPr lang="it-IT" b="1" dirty="0"/>
            <a:t>violenza di genere</a:t>
          </a:r>
          <a:r>
            <a:rPr lang="it-IT" dirty="0"/>
            <a:t>, nonché in tema di protezione civile e di commissariamento delle province. (13G00163) (GU n.242 del 15- 10-2013) Vigente al: 16-10-2013</a:t>
          </a:r>
          <a:endParaRPr lang="en-US" dirty="0"/>
        </a:p>
      </dgm:t>
    </dgm:pt>
    <dgm:pt modelId="{18BCABF5-0025-4130-B0E5-B626B4067FE6}" type="parTrans" cxnId="{54AA1D2C-7654-4545-8DF8-E0CBD6E28844}">
      <dgm:prSet/>
      <dgm:spPr/>
      <dgm:t>
        <a:bodyPr/>
        <a:lstStyle/>
        <a:p>
          <a:endParaRPr lang="en-US"/>
        </a:p>
      </dgm:t>
    </dgm:pt>
    <dgm:pt modelId="{2CEF2569-8D9C-4D9D-9A16-4B809E00AED3}" type="sibTrans" cxnId="{54AA1D2C-7654-4545-8DF8-E0CBD6E28844}">
      <dgm:prSet/>
      <dgm:spPr/>
      <dgm:t>
        <a:bodyPr/>
        <a:lstStyle/>
        <a:p>
          <a:endParaRPr lang="en-US"/>
        </a:p>
      </dgm:t>
    </dgm:pt>
    <dgm:pt modelId="{E57CC14B-F756-4E7C-9894-68247D05DE2D}" type="pres">
      <dgm:prSet presAssocID="{ABAD9340-5887-461E-9150-798B879AFBDE}" presName="root" presStyleCnt="0">
        <dgm:presLayoutVars>
          <dgm:dir/>
          <dgm:resizeHandles val="exact"/>
        </dgm:presLayoutVars>
      </dgm:prSet>
      <dgm:spPr/>
    </dgm:pt>
    <dgm:pt modelId="{C1464457-7745-4BB5-83C7-91DA43A4032D}" type="pres">
      <dgm:prSet presAssocID="{98267222-1C85-4B6A-B4B4-598BC13EDBB7}" presName="compNode" presStyleCnt="0"/>
      <dgm:spPr/>
    </dgm:pt>
    <dgm:pt modelId="{5098CFCC-9CB5-42E0-B987-BA2621B006C2}" type="pres">
      <dgm:prSet presAssocID="{98267222-1C85-4B6A-B4B4-598BC13EDBB7}" presName="bgRect" presStyleLbl="bgShp" presStyleIdx="0" presStyleCnt="2"/>
      <dgm:spPr/>
    </dgm:pt>
    <dgm:pt modelId="{BE19C6EC-D706-4878-BE66-4539BE508020}" type="pres">
      <dgm:prSet presAssocID="{98267222-1C85-4B6A-B4B4-598BC13EDBB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3CAF7E8-75B6-4503-8009-ACC816C26073}" type="pres">
      <dgm:prSet presAssocID="{98267222-1C85-4B6A-B4B4-598BC13EDBB7}" presName="spaceRect" presStyleCnt="0"/>
      <dgm:spPr/>
    </dgm:pt>
    <dgm:pt modelId="{89154B4E-DDAF-4D0F-A5A4-7CEC09DE92F6}" type="pres">
      <dgm:prSet presAssocID="{98267222-1C85-4B6A-B4B4-598BC13EDBB7}" presName="parTx" presStyleLbl="revTx" presStyleIdx="0" presStyleCnt="2">
        <dgm:presLayoutVars>
          <dgm:chMax val="0"/>
          <dgm:chPref val="0"/>
        </dgm:presLayoutVars>
      </dgm:prSet>
      <dgm:spPr/>
    </dgm:pt>
    <dgm:pt modelId="{A756911B-FE03-40A2-90A2-0529B9E23797}" type="pres">
      <dgm:prSet presAssocID="{C6E146FB-BFB4-491A-8510-AC48D2D2BC81}" presName="sibTrans" presStyleCnt="0"/>
      <dgm:spPr/>
    </dgm:pt>
    <dgm:pt modelId="{D597F5DE-0107-4B11-8613-8314E5775AE0}" type="pres">
      <dgm:prSet presAssocID="{4FE4B916-3097-4B14-9A45-2166E89A04A9}" presName="compNode" presStyleCnt="0"/>
      <dgm:spPr/>
    </dgm:pt>
    <dgm:pt modelId="{42A153D8-AEB9-4093-8D78-EA622BC590B2}" type="pres">
      <dgm:prSet presAssocID="{4FE4B916-3097-4B14-9A45-2166E89A04A9}" presName="bgRect" presStyleLbl="bgShp" presStyleIdx="1" presStyleCnt="2"/>
      <dgm:spPr/>
    </dgm:pt>
    <dgm:pt modelId="{24B95225-29B3-47B7-A16B-4B89A13FE384}" type="pres">
      <dgm:prSet presAssocID="{4FE4B916-3097-4B14-9A45-2166E89A04A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BDFE465-8C58-4636-85B2-77E826D41015}" type="pres">
      <dgm:prSet presAssocID="{4FE4B916-3097-4B14-9A45-2166E89A04A9}" presName="spaceRect" presStyleCnt="0"/>
      <dgm:spPr/>
    </dgm:pt>
    <dgm:pt modelId="{0F3E083D-ED12-4B45-9493-1CD126F39E0E}" type="pres">
      <dgm:prSet presAssocID="{4FE4B916-3097-4B14-9A45-2166E89A04A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5F1CE21-6A18-44A4-90F0-3B29BBDCD1D8}" type="presOf" srcId="{98267222-1C85-4B6A-B4B4-598BC13EDBB7}" destId="{89154B4E-DDAF-4D0F-A5A4-7CEC09DE92F6}" srcOrd="0" destOrd="0" presId="urn:microsoft.com/office/officeart/2018/2/layout/IconVerticalSolidList"/>
    <dgm:cxn modelId="{54AA1D2C-7654-4545-8DF8-E0CBD6E28844}" srcId="{ABAD9340-5887-461E-9150-798B879AFBDE}" destId="{4FE4B916-3097-4B14-9A45-2166E89A04A9}" srcOrd="1" destOrd="0" parTransId="{18BCABF5-0025-4130-B0E5-B626B4067FE6}" sibTransId="{2CEF2569-8D9C-4D9D-9A16-4B809E00AED3}"/>
    <dgm:cxn modelId="{821FC52C-11F0-41E1-B8CA-978655C6CFAC}" type="presOf" srcId="{ABAD9340-5887-461E-9150-798B879AFBDE}" destId="{E57CC14B-F756-4E7C-9894-68247D05DE2D}" srcOrd="0" destOrd="0" presId="urn:microsoft.com/office/officeart/2018/2/layout/IconVerticalSolidList"/>
    <dgm:cxn modelId="{EF7E967D-D758-4625-A0D9-F0776C3BB21B}" srcId="{ABAD9340-5887-461E-9150-798B879AFBDE}" destId="{98267222-1C85-4B6A-B4B4-598BC13EDBB7}" srcOrd="0" destOrd="0" parTransId="{56580D24-5FB4-4E6B-BE28-80ED6EAEB48B}" sibTransId="{C6E146FB-BFB4-491A-8510-AC48D2D2BC81}"/>
    <dgm:cxn modelId="{75098983-91FE-4FD0-BBD1-186B012071B1}" type="presOf" srcId="{4FE4B916-3097-4B14-9A45-2166E89A04A9}" destId="{0F3E083D-ED12-4B45-9493-1CD126F39E0E}" srcOrd="0" destOrd="0" presId="urn:microsoft.com/office/officeart/2018/2/layout/IconVerticalSolidList"/>
    <dgm:cxn modelId="{5A5D69D1-4E0B-43CC-9959-9170014DCF8B}" type="presParOf" srcId="{E57CC14B-F756-4E7C-9894-68247D05DE2D}" destId="{C1464457-7745-4BB5-83C7-91DA43A4032D}" srcOrd="0" destOrd="0" presId="urn:microsoft.com/office/officeart/2018/2/layout/IconVerticalSolidList"/>
    <dgm:cxn modelId="{A0624020-096A-450F-A075-D6CE70D690B8}" type="presParOf" srcId="{C1464457-7745-4BB5-83C7-91DA43A4032D}" destId="{5098CFCC-9CB5-42E0-B987-BA2621B006C2}" srcOrd="0" destOrd="0" presId="urn:microsoft.com/office/officeart/2018/2/layout/IconVerticalSolidList"/>
    <dgm:cxn modelId="{B48BB391-1AB5-4AC4-A22A-CA6717759F53}" type="presParOf" srcId="{C1464457-7745-4BB5-83C7-91DA43A4032D}" destId="{BE19C6EC-D706-4878-BE66-4539BE508020}" srcOrd="1" destOrd="0" presId="urn:microsoft.com/office/officeart/2018/2/layout/IconVerticalSolidList"/>
    <dgm:cxn modelId="{C9D2C44A-8905-4823-A0AB-76EABF68E5D4}" type="presParOf" srcId="{C1464457-7745-4BB5-83C7-91DA43A4032D}" destId="{D3CAF7E8-75B6-4503-8009-ACC816C26073}" srcOrd="2" destOrd="0" presId="urn:microsoft.com/office/officeart/2018/2/layout/IconVerticalSolidList"/>
    <dgm:cxn modelId="{2899DB0A-B567-47CB-B2D3-F073A6A87DDF}" type="presParOf" srcId="{C1464457-7745-4BB5-83C7-91DA43A4032D}" destId="{89154B4E-DDAF-4D0F-A5A4-7CEC09DE92F6}" srcOrd="3" destOrd="0" presId="urn:microsoft.com/office/officeart/2018/2/layout/IconVerticalSolidList"/>
    <dgm:cxn modelId="{8F249701-DE38-4120-A6FC-F54C977C9BCD}" type="presParOf" srcId="{E57CC14B-F756-4E7C-9894-68247D05DE2D}" destId="{A756911B-FE03-40A2-90A2-0529B9E23797}" srcOrd="1" destOrd="0" presId="urn:microsoft.com/office/officeart/2018/2/layout/IconVerticalSolidList"/>
    <dgm:cxn modelId="{9053A6DD-B15D-4044-95E5-21A441A66F91}" type="presParOf" srcId="{E57CC14B-F756-4E7C-9894-68247D05DE2D}" destId="{D597F5DE-0107-4B11-8613-8314E5775AE0}" srcOrd="2" destOrd="0" presId="urn:microsoft.com/office/officeart/2018/2/layout/IconVerticalSolidList"/>
    <dgm:cxn modelId="{4D294A67-1800-48C9-85E5-AF22B8F936DF}" type="presParOf" srcId="{D597F5DE-0107-4B11-8613-8314E5775AE0}" destId="{42A153D8-AEB9-4093-8D78-EA622BC590B2}" srcOrd="0" destOrd="0" presId="urn:microsoft.com/office/officeart/2018/2/layout/IconVerticalSolidList"/>
    <dgm:cxn modelId="{1D189CED-1BFC-420D-95FD-90E6E67C11F8}" type="presParOf" srcId="{D597F5DE-0107-4B11-8613-8314E5775AE0}" destId="{24B95225-29B3-47B7-A16B-4B89A13FE384}" srcOrd="1" destOrd="0" presId="urn:microsoft.com/office/officeart/2018/2/layout/IconVerticalSolidList"/>
    <dgm:cxn modelId="{DCE908DE-6AE0-45BF-A8A6-F44BB49BDBD9}" type="presParOf" srcId="{D597F5DE-0107-4B11-8613-8314E5775AE0}" destId="{ABDFE465-8C58-4636-85B2-77E826D41015}" srcOrd="2" destOrd="0" presId="urn:microsoft.com/office/officeart/2018/2/layout/IconVerticalSolidList"/>
    <dgm:cxn modelId="{F36F5C07-86DC-4236-9216-FBE7D549FE20}" type="presParOf" srcId="{D597F5DE-0107-4B11-8613-8314E5775AE0}" destId="{0F3E083D-ED12-4B45-9493-1CD126F39E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2D588-E3A5-45CA-BE4B-2681EC3B9F52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338E8-BE57-4421-B4B5-49D0C9F815DC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700" kern="1200" dirty="0"/>
            <a:t>ART. 572 c.p.: MALTRATTAMENTI CONTRO FAMILIARI E CONVIVENTI</a:t>
          </a:r>
          <a:endParaRPr lang="en-US" sz="3700" kern="1200" dirty="0"/>
        </a:p>
      </dsp:txBody>
      <dsp:txXfrm>
        <a:off x="678914" y="525899"/>
        <a:ext cx="4067491" cy="2525499"/>
      </dsp:txXfrm>
    </dsp:sp>
    <dsp:sp modelId="{AE95292E-677A-4E1E-AA49-3D9FA678BE19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50D10-0CD9-484D-95E3-3DD49E41001F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700" kern="1200" dirty="0"/>
            <a:t>ART. 612BIS c.p.: ATTI PERSECUTORI</a:t>
          </a:r>
          <a:endParaRPr lang="en-US" sz="3700" kern="1200" dirty="0"/>
        </a:p>
      </dsp:txBody>
      <dsp:txXfrm>
        <a:off x="5842357" y="525899"/>
        <a:ext cx="4067491" cy="2525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8CFCC-9CB5-42E0-B987-BA2621B006C2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19C6EC-D706-4878-BE66-4539BE508020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54B4E-DDAF-4D0F-A5A4-7CEC09DE92F6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Legge 1 ottobre 2012,  n. 172 (Ratifica ed esecuzione della Convenzione del Consiglio </a:t>
          </a:r>
          <a:r>
            <a:rPr lang="it-IT" sz="1400" kern="1200" dirty="0" err="1"/>
            <a:t>dʹEuropa</a:t>
          </a:r>
          <a:r>
            <a:rPr lang="it-IT" sz="1400" kern="1200" dirty="0"/>
            <a:t> per la protezione dei minori contro lo sfruttamento e </a:t>
          </a:r>
          <a:r>
            <a:rPr lang="it-IT" sz="1400" kern="1200" dirty="0" err="1"/>
            <a:t>lʹabuso</a:t>
          </a:r>
          <a:r>
            <a:rPr lang="it-IT" sz="1400" kern="1200" dirty="0"/>
            <a:t> sessuale, fatta a </a:t>
          </a:r>
          <a:r>
            <a:rPr lang="it-IT" sz="1400" b="1" kern="1200" dirty="0">
              <a:solidFill>
                <a:schemeClr val="tx1"/>
              </a:solidFill>
            </a:rPr>
            <a:t>Lanzarote</a:t>
          </a:r>
          <a:r>
            <a:rPr lang="it-IT" sz="1400" kern="1200" dirty="0"/>
            <a:t> il 25 ottobre 2007, nonché norme di adeguamento </a:t>
          </a:r>
          <a:r>
            <a:rPr lang="it-IT" sz="1400" kern="1200" dirty="0" err="1"/>
            <a:t>dellʹordinamento</a:t>
          </a:r>
          <a:r>
            <a:rPr lang="it-IT" sz="1400" kern="1200" dirty="0"/>
            <a:t> interno).</a:t>
          </a:r>
          <a:endParaRPr lang="en-US" sz="1400" kern="1200" dirty="0"/>
        </a:p>
      </dsp:txBody>
      <dsp:txXfrm>
        <a:off x="1507738" y="707092"/>
        <a:ext cx="9007861" cy="1305401"/>
      </dsp:txXfrm>
    </dsp:sp>
    <dsp:sp modelId="{42A153D8-AEB9-4093-8D78-EA622BC590B2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95225-29B3-47B7-A16B-4B89A13FE384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E083D-ED12-4B45-9493-1CD126F39E0E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chemeClr val="tx1"/>
              </a:solidFill>
            </a:rPr>
            <a:t>Ratifica Convenzione di Istanbul </a:t>
          </a:r>
          <a:r>
            <a:rPr lang="it-IT" sz="1400" b="1" kern="1200" dirty="0"/>
            <a:t>(</a:t>
          </a:r>
          <a:r>
            <a:rPr lang="it-IT" sz="1400" kern="1200" dirty="0"/>
            <a:t>legge n. 77 del 27 giugno 2013) </a:t>
          </a:r>
          <a:r>
            <a:rPr lang="it-IT" sz="1400" b="1" kern="1200" dirty="0">
              <a:solidFill>
                <a:schemeClr val="tx1"/>
              </a:solidFill>
            </a:rPr>
            <a:t>e c.d. </a:t>
          </a:r>
          <a:r>
            <a:rPr lang="it-IT" sz="1400" b="1" kern="1200" dirty="0" err="1">
              <a:solidFill>
                <a:schemeClr val="tx1"/>
              </a:solidFill>
            </a:rPr>
            <a:t>d.l.</a:t>
          </a:r>
          <a:r>
            <a:rPr lang="it-IT" sz="1400" b="1" kern="1200" dirty="0">
              <a:solidFill>
                <a:schemeClr val="tx1"/>
              </a:solidFill>
            </a:rPr>
            <a:t> </a:t>
          </a:r>
          <a:r>
            <a:rPr lang="it-IT" sz="1400" b="1" kern="1200" dirty="0" err="1">
              <a:solidFill>
                <a:schemeClr val="tx1"/>
              </a:solidFill>
            </a:rPr>
            <a:t>antifemminicidio</a:t>
          </a:r>
          <a:r>
            <a:rPr lang="it-IT" sz="1400" b="1" kern="1200" dirty="0">
              <a:solidFill>
                <a:schemeClr val="tx1"/>
              </a:solidFill>
            </a:rPr>
            <a:t>:</a:t>
          </a:r>
          <a:r>
            <a:rPr lang="it-IT" sz="1400" kern="1200" dirty="0">
              <a:solidFill>
                <a:schemeClr val="tx1"/>
              </a:solidFill>
            </a:rPr>
            <a:t> </a:t>
          </a:r>
          <a:r>
            <a:rPr lang="it-IT" sz="1400" kern="1200" dirty="0"/>
            <a:t>Legge 115 ottobre 2013, n. 119 Conversione in legge, con modificazioni, del decreto-legge 14 agosto 2013, n. 93, recante disposizioni urgenti in materia di sicurezza e per il contrasto della </a:t>
          </a:r>
          <a:r>
            <a:rPr lang="it-IT" sz="1400" b="1" kern="1200" dirty="0"/>
            <a:t>violenza di genere</a:t>
          </a:r>
          <a:r>
            <a:rPr lang="it-IT" sz="1400" kern="1200" dirty="0"/>
            <a:t>, nonché in tema di protezione civile e di commissariamento delle province. (13G00163) (GU n.242 del 15- 10-2013) Vigente al: 16-10-2013</a:t>
          </a:r>
          <a:endParaRPr lang="en-US" sz="1400" kern="1200" dirty="0"/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67ABA-2551-45AD-996B-4ABD352E310F}" type="datetimeFigureOut">
              <a:rPr lang="it-IT" smtClean="0"/>
              <a:t>07/04/2019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438F5-89B7-42FF-9515-18182D2EA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099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20DDF9-4EAE-421E-A7D8-F27382004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B723936-585E-4661-BB39-3CB942CC3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61B1E6-2EC0-46AF-8B93-A42A04504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052A-5064-4CB4-B113-002A98994C89}" type="datetime1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ADCF12-5DE6-464F-889E-2378385D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8C7CB3-4EDB-4162-BDE8-4B5A0D4B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57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E59BC9-1E47-4772-BA14-2E861A48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89E77A-2F65-446F-92C6-B73190869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57947D-9A0C-4119-A910-DFF764F7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039E-CD25-484E-91C8-917B7D49C9E4}" type="datetime1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2EFB0F-325A-40E9-B4FA-B237EDD7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3FB016-C70C-41D9-A14B-43E5926A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06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138F653-5E8B-4A49-BCEB-91EC117A8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C12873-A0E0-4845-8372-E669C786B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1F7F26-8972-4808-A46B-683FCC10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2B6F-50AD-4B44-BB4E-AB82A08CA747}" type="datetime1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03D0FB-9B90-4E1E-8265-A3B8EF844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46E10F-F90E-4A5F-A67E-E71DF8251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02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F2EBD1-DFC2-4CD3-A83D-0DA3C8FA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A4007A-6834-41E3-A1E3-80FF97D5E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00CCE9-352A-4F9F-97B3-DBAD0432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FCB-70E8-4989-90AF-A9F9556C392F}" type="datetime1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CD4918-E1A5-4A2A-A291-18AA054EB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34DFE3-EA6F-4DC9-8BB7-ECCC066E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79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0CEA51-3E02-4326-A7A7-833A03040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2CBC89-6223-4F44-9746-78F5E1EB0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13E8FD-9FD7-41DA-ACF6-824B25C9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9F3F-C7EF-4C49-A416-FD9A172AEE02}" type="datetime1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6AE65C-8F06-4C95-8718-106620CA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1927A8-3ED3-4984-A87F-6E41B23C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25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565AA5-DA2B-46DF-BB02-6AEC45E03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69463-9D64-4656-95F9-20534B894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A05283-E8A6-4912-8A56-B06656D1E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1A4CE3-187C-4E9C-81B1-3EABE9756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B4F2-59EC-4DED-A282-C256561DEA31}" type="datetime1">
              <a:rPr lang="it-IT" smtClean="0"/>
              <a:t>07/04/2019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68C687-609B-44BE-8317-7FFF8AD0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3B5EB9-D89F-49C9-BAE2-5A8E929A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45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A4EDC-5F1E-4824-9B35-F480B0103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62731E-8F93-4A76-A2F6-324A2594C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C48975C-E26D-4F07-A2E6-7150DDD18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8D8192B-C869-4F2D-9504-483A338725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487C249-766E-484F-8F7F-885046E85D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665C715-5989-4E92-8453-66835E6B1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1FBA-55B8-47F7-92AC-505C420BF9EF}" type="datetime1">
              <a:rPr lang="it-IT" smtClean="0"/>
              <a:t>07/04/2019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BA60EF4-2F01-42BA-82D8-0AE17B01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C796DEE-AD5B-41F3-88E5-0711C33B0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82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25CECC-AFD2-407B-AAB4-E2759FA34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F484B69-064F-4697-8E6B-A4008919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8B93-D5EA-43DA-A1A8-37FDCEFEC427}" type="datetime1">
              <a:rPr lang="it-IT" smtClean="0"/>
              <a:t>07/04/2019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AFB1E5-92C8-423C-BF66-A5AAB586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F8923E-2862-4EF3-A2A9-AAD2961B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79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E707482-8CE5-4A25-BE24-A6A13878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9769-53C7-4A4B-B9EE-176AB80BD6FA}" type="datetime1">
              <a:rPr lang="it-IT" smtClean="0"/>
              <a:t>07/04/2019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5B48F53-5431-4A7E-A4E6-AACF1ECB2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F841DF-C9E9-4285-B6FE-EAD07A32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73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DDAE6E-65E9-4E0F-9DBE-5F8F6EF4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8E7FC5-ACB0-417E-B7C2-2C6599D32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23BFB6-D03F-4E3A-8859-EACF5DE7A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35E93A5-171A-4529-AF83-FD975173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4927A-B539-4318-961D-43167B67B815}" type="datetime1">
              <a:rPr lang="it-IT" smtClean="0"/>
              <a:t>07/04/2019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4266DC-3D24-4668-8E90-C941371A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84A72B-BE6D-4123-AD95-4FD357622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98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5D5552-0BE8-42C0-A870-4928BB381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ABF2346-EBCE-4ED1-9F24-6A1D4D4B2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92E9B0-C927-4842-89B6-674B29EFF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8A8A36-B385-4151-BF20-6EBF3BB8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1E28-6609-4C28-803F-778D5C5CEA9B}" type="datetime1">
              <a:rPr lang="it-IT" smtClean="0"/>
              <a:t>07/04/2019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0EB49C-25D4-46A5-BE83-0FF2463D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1F3658-9EA2-4E3F-8F14-E12F03F3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0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BF0DCFE-307F-45E9-8990-27350A78C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CE9774-C5A3-40F9-94B3-62B345A73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0DA4D2-0E7A-4F4E-8445-E8CDEF485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1104-E812-42B7-A471-A88D2557DC56}" type="datetime1">
              <a:rPr lang="it-IT" smtClean="0"/>
              <a:t>07/04/2019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C8CA22-BF36-4361-B166-56AB50109F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Studio Legale Avv. Eva Vigato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DF5BE7-AE5E-4029-93D7-3C2F05840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CCBE8-70F9-429B-9AB6-B23250DD0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61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alecontemporaneo.it/d/5963-la-risposta-penale-alla-violenza-domestica-un-indagine-sulla-prassi-del-tribunale-di-milano-in-mat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alecontemporaneo.it/d/5963-la-risposta-penale-alla-violenza-domestica-un-indagine-sulla-prassi-del-tribunale-di-milano-in-mate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microsoft.com/office/2014/relationships/chartEx" Target="../charts/chartEx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alecontemporaneo.it/d/5963-la-risposta-penale-alla-violenza-domestica-un-indagine-sulla-prassi-del-tribunale-di-milano-in-mat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alecontemporaneo.it/d/5963-la-risposta-penale-alla-violenza-domestica-un-indagine-sulla-prassi-del-tribunale-di-milano-in-mat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alecontemporaneo.it/d/5963-la-risposta-penale-alla-violenza-domestica-un-indagine-sulla-prassi-del-tribunale-di-milano-in-mat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nale.it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dejure.it/#/ricerca/fonti_documento?idDatabank=10&amp;idDocMaster=3948141&amp;idUnitaDoc=20112435&amp;nVigUnitaDoc=1&amp;docIdx=1&amp;isCorrelazioniSearch=true" TargetMode="External"/><Relationship Id="rId2" Type="http://schemas.openxmlformats.org/officeDocument/2006/relationships/hyperlink" Target="https://dejure.it/#/ricerca/fonti_documento?idDatabank=10&amp;idDocMaster=3948141&amp;idUnitaDoc=20112511&amp;nVigUnitaDoc=1&amp;docIdx=1&amp;isCorrelazioniSearch=tru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dejure.it/#/ricerca/fonti_documento?idDatabank=10&amp;idDocMaster=3948141&amp;idUnitaDoc=20112511&amp;nVigUnitaDoc=1&amp;docIdx=1&amp;isCorrelazioniSearch=true" TargetMode="External"/><Relationship Id="rId2" Type="http://schemas.openxmlformats.org/officeDocument/2006/relationships/hyperlink" Target="https://dejure.it/#/ricerca/fonti_documento?idDatabank=10&amp;idDocMaster=3948141&amp;idUnitaDoc=20112435&amp;nVigUnitaDoc=1&amp;docIdx=1&amp;isCorrelazioniSearch=true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dejure.it/#/ricerca/fonti_documento?idDatabank=10&amp;idDocMaster=3948141&amp;idUnitaDoc=20112511&amp;nVigUnitaDoc=1&amp;docIdx=1&amp;isCorrelazioniSearch=tru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20D85AF-A8FD-4B18-83B9-80FFE59E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L’AVVOCATO OLTRE LA VIOLENZA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Viaggio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terminologico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passato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futuro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diritto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penale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- 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Oval 36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063C89E5-DF05-4F8A-9240-920756774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3CAA3FD-95AA-4BAC-9569-F42B2EC7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88658" y="6356350"/>
            <a:ext cx="441468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prstClr val="white"/>
                </a:solidFill>
                <a:latin typeface="+mn-lt"/>
                <a:ea typeface="+mn-ea"/>
                <a:cs typeface="+mn-cs"/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209462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6B8D29-5831-4311-BB12-0D3C551D1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572 C.P.: IERI E OGGI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B56283-774C-4F62-B909-EFC6120D6B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i="1" dirty="0"/>
              <a:t>«Maltrattamenti in famiglia o verso fanciulli» </a:t>
            </a:r>
            <a:r>
              <a:rPr lang="it-IT" dirty="0"/>
              <a:t>(fino a 22 ottobre 2012)</a:t>
            </a:r>
            <a:endParaRPr lang="it-IT" i="1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631009-931A-4D8E-B658-459C320AF8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Chiunque, fuori dei casi indicati nell'articolo precedente, maltratta una persona della famiglia, </a:t>
            </a:r>
            <a:r>
              <a:rPr lang="it-IT" dirty="0">
                <a:solidFill>
                  <a:srgbClr val="FF0000"/>
                </a:solidFill>
              </a:rPr>
              <a:t>o un minore degli anni quattordici</a:t>
            </a:r>
            <a:r>
              <a:rPr lang="it-IT" dirty="0"/>
              <a:t>, o una persona sottoposta alla sua autorità, o a lui affidata per ragione di educazione, istruzione, cura, vigilanza o custodia, o per l'esercizio di una professione o di un'arte, è punito con la reclusione </a:t>
            </a:r>
            <a:r>
              <a:rPr lang="it-IT" dirty="0">
                <a:solidFill>
                  <a:srgbClr val="FF0000"/>
                </a:solidFill>
              </a:rPr>
              <a:t>da uno a cinque anni. </a:t>
            </a:r>
            <a:endParaRPr lang="it-IT" dirty="0"/>
          </a:p>
          <a:p>
            <a:r>
              <a:rPr lang="it-IT" dirty="0"/>
              <a:t> Se dal fatto deriva una lesione personale grave, si applica la reclusione da quattro </a:t>
            </a:r>
            <a:r>
              <a:rPr lang="it-IT" dirty="0">
                <a:solidFill>
                  <a:srgbClr val="FF0000"/>
                </a:solidFill>
              </a:rPr>
              <a:t>a otto anni</a:t>
            </a:r>
            <a:r>
              <a:rPr lang="it-IT" dirty="0"/>
              <a:t>; se ne deriva una lesione gravissima, la reclusione da sette a quindici anni; se ne deriva la morte, la reclusione da dodici </a:t>
            </a:r>
            <a:r>
              <a:rPr lang="it-IT" dirty="0">
                <a:solidFill>
                  <a:srgbClr val="FF0000"/>
                </a:solidFill>
              </a:rPr>
              <a:t>a venti anni</a:t>
            </a:r>
            <a:r>
              <a:rPr lang="it-IT" dirty="0"/>
              <a:t>.».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40589E-3C04-4FB5-9EE3-A418CB4A6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4574" y="1865381"/>
            <a:ext cx="5183188" cy="823912"/>
          </a:xfrm>
        </p:spPr>
        <p:txBody>
          <a:bodyPr>
            <a:normAutofit fontScale="92500" lnSpcReduction="20000"/>
          </a:bodyPr>
          <a:lstStyle/>
          <a:p>
            <a:r>
              <a:rPr lang="it-IT" i="1" dirty="0"/>
              <a:t>Maltrattamenti contro familiari e conviventi (dal 23 ottobre 2012)</a:t>
            </a:r>
            <a:br>
              <a:rPr lang="it-IT" dirty="0"/>
            </a:b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58A8F3C-EB46-4D44-8088-24F2286373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1] Chiunque, fuori dei casi indicati nell'articolo precedente, maltratta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/>
              <a:t>una persona della famiglia </a:t>
            </a:r>
            <a:r>
              <a:rPr lang="it-IT" dirty="0">
                <a:solidFill>
                  <a:srgbClr val="0070C0"/>
                </a:solidFill>
              </a:rPr>
              <a:t>o</a:t>
            </a:r>
            <a:r>
              <a:rPr lang="it-IT" dirty="0"/>
              <a:t> </a:t>
            </a:r>
            <a:r>
              <a:rPr lang="it-IT" dirty="0">
                <a:solidFill>
                  <a:srgbClr val="0070C0"/>
                </a:solidFill>
              </a:rPr>
              <a:t>comunque convivente</a:t>
            </a:r>
            <a:r>
              <a:rPr lang="it-IT" dirty="0"/>
              <a:t>, o una persona sottoposta alla sua autorità o a lui affidata per ragioni di educazione, istruzione, cura, vigilanza o custodia, o per l'esercizio di una professione o di un'arte, è punito con la reclusione </a:t>
            </a:r>
            <a:r>
              <a:rPr lang="it-IT" dirty="0">
                <a:solidFill>
                  <a:srgbClr val="0070C0"/>
                </a:solidFill>
              </a:rPr>
              <a:t>da due a sei anni.</a:t>
            </a:r>
          </a:p>
          <a:p>
            <a:r>
              <a:rPr lang="it-IT" i="1" dirty="0"/>
              <a:t>[[2] La pena è aumentata se il fatto è commesso in danno o in presenza di minore degli anni diciotto2.]</a:t>
            </a:r>
          </a:p>
          <a:p>
            <a:r>
              <a:rPr lang="it-IT" dirty="0"/>
              <a:t>[3] Se dal fatto deriva una lesione personale grave, si applica la reclusione da quattro a nove anni; se ne deriva una lesione gravissima, la reclusione da sette </a:t>
            </a:r>
            <a:r>
              <a:rPr lang="it-IT" dirty="0">
                <a:solidFill>
                  <a:srgbClr val="0070C0"/>
                </a:solidFill>
              </a:rPr>
              <a:t>a quindici anni</a:t>
            </a:r>
            <a:r>
              <a:rPr lang="it-IT" dirty="0"/>
              <a:t>; se ne deriva la morte, la reclusione da dodici </a:t>
            </a:r>
            <a:r>
              <a:rPr lang="it-IT" dirty="0">
                <a:solidFill>
                  <a:srgbClr val="0070C0"/>
                </a:solidFill>
              </a:rPr>
              <a:t>a ventiquattro anni.</a:t>
            </a:r>
          </a:p>
          <a:p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6F88BC2-C8FF-4783-A4A8-CF8076A1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28851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MODIFICHE ART. 572 C.P.</a:t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Studio Legale Avv. Eva Vigato</a:t>
            </a:r>
          </a:p>
        </p:txBody>
      </p:sp>
      <p:graphicFrame>
        <p:nvGraphicFramePr>
          <p:cNvPr id="13" name="Segnaposto contenuto 2">
            <a:extLst>
              <a:ext uri="{FF2B5EF4-FFF2-40B4-BE49-F238E27FC236}">
                <a16:creationId xmlns:a16="http://schemas.microsoft.com/office/drawing/2014/main" id="{4404942C-1CFA-4F94-BD58-66EB44D1FD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4931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9784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ART 572: NUOV0 COMMA 1</a:t>
            </a:r>
            <a:br>
              <a:rPr lang="it-IT" sz="2800" dirty="0"/>
            </a:br>
            <a:endParaRPr lang="it-IT" sz="2800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62943C8F-627D-4BA6-B382-C8705B1E2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Articolo così sostituito dall'art. 4, 1° co., lett. d, L. 1.10.2012, n. 172. Ratifica ed esecuzione della Convenzione del Consiglio d'Europa per la protezione dei minori contro lo sfruttamento e l'abuso sessuale, fatta a </a:t>
            </a:r>
            <a:r>
              <a:rPr lang="it-IT" b="1" dirty="0"/>
              <a:t>Lanzarote</a:t>
            </a:r>
            <a:r>
              <a:rPr lang="it-IT" dirty="0"/>
              <a:t> il 25 ottobre 2007, nonché norme di adeguamento dell'ordinamento interno.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408959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it-IT" dirty="0"/>
              <a:t>ABROGAZIONE COMMA 2 dell’art. 572</a:t>
            </a:r>
            <a:br>
              <a:rPr lang="it-IT" dirty="0"/>
            </a:br>
            <a:endParaRPr lang="it-IT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889BF373-E839-4C3F-82F4-B385B1494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/>
              <a:t>Comma abrogato dall'art. 1, 1° co. bis, D.L. 14.8.2013, n. 93, convertito, con modificazioni, dalla L. 15.10.2013, n. 119. (Prevenzione e contrasto della violenza di genere Art. 1  Norme in materia di maltrattamenti, violenza sessuale e atti persecutori)</a:t>
            </a:r>
          </a:p>
          <a:p>
            <a:r>
              <a:rPr lang="it-IT" sz="2600" dirty="0"/>
              <a:t>1.  All'</a:t>
            </a:r>
            <a:r>
              <a:rPr lang="it-IT" sz="2600" b="1" dirty="0"/>
              <a:t>articolo 61 </a:t>
            </a:r>
            <a:r>
              <a:rPr lang="it-IT" sz="2600" dirty="0"/>
              <a:t>del codice penale è aggiunto, in fine, il seguente numero:</a:t>
            </a:r>
            <a:br>
              <a:rPr lang="it-IT" sz="2600" dirty="0"/>
            </a:br>
            <a:r>
              <a:rPr lang="it-IT" sz="2600" dirty="0"/>
              <a:t>"</a:t>
            </a:r>
            <a:r>
              <a:rPr lang="it-IT" sz="2600" b="1" dirty="0"/>
              <a:t>11-quinquies</a:t>
            </a:r>
            <a:r>
              <a:rPr lang="it-IT" sz="2600" dirty="0"/>
              <a:t>) l'avere, nei delitti non colposi contro la vita e l'incolumità individuale, contro la libertà personale nonché nel delitto di cui all'articolo 572, commesso il fatto in presenza o in danno di un minore di anni diciotto ovvero in danno di persona in stato di gravidanza."</a:t>
            </a:r>
            <a:br>
              <a:rPr lang="it-IT" sz="2600" dirty="0"/>
            </a:br>
            <a:endParaRPr lang="it-IT" sz="2600" dirty="0"/>
          </a:p>
          <a:p>
            <a:r>
              <a:rPr lang="it-IT" sz="2600" dirty="0"/>
              <a:t>1-bis.  Il secondo comma dell'articolo 572 del codice penale è abrogato.</a:t>
            </a:r>
          </a:p>
          <a:p>
            <a:pPr marL="0" indent="0">
              <a:buNone/>
            </a:pPr>
            <a:endParaRPr lang="it-IT" sz="26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595901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ABROGAZIONE COMMA 2 dell’art. 572 c.p.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/>
              <a:t>La legge di conversione del decreto (L. 15.10.2013, n. 119) ha abrogato il 2° co. dell'art. 572, prevedendo una nuova </a:t>
            </a:r>
            <a:r>
              <a:rPr lang="it-IT" sz="2200" b="1" dirty="0"/>
              <a:t>circostanza aggravante comune</a:t>
            </a:r>
            <a:r>
              <a:rPr lang="it-IT" sz="2200" dirty="0"/>
              <a:t> (art. 61, n. 11 quinquies) per il caso di commissione del delitto di maltrattamenti (nonché di un delitto non colposo contro la vita e l'incolumità individuale ovvero contro la libertà personale) </a:t>
            </a:r>
            <a:r>
              <a:rPr lang="it-IT" sz="2200" b="1" dirty="0"/>
              <a:t>in danno o in presenza di un minore degli anni diciotto o in danno di una persona in stato di gravidanza </a:t>
            </a:r>
            <a:r>
              <a:rPr lang="it-IT" sz="2200" dirty="0"/>
              <a:t>(cfr. anche l'art. 46, lett. d </a:t>
            </a:r>
            <a:r>
              <a:rPr lang="it-IT" sz="2200" dirty="0" err="1"/>
              <a:t>dellaConvenzione</a:t>
            </a:r>
            <a:r>
              <a:rPr lang="it-IT" sz="2200" dirty="0"/>
              <a:t> di Istanbul) (</a:t>
            </a:r>
            <a:r>
              <a:rPr lang="it-IT" sz="2200" b="1" dirty="0"/>
              <a:t>c.d. violenza assistita </a:t>
            </a:r>
            <a:r>
              <a:rPr lang="it-IT" sz="2200" b="1" dirty="0" err="1"/>
              <a:t>intrafamiliare</a:t>
            </a:r>
            <a:r>
              <a:rPr lang="it-IT" sz="2200" dirty="0"/>
              <a:t>)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endParaRPr lang="it-IT" sz="22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7585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4216420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DB5869B-2320-43F0-B805-E4E01DFE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2693976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>
                <a:solidFill>
                  <a:srgbClr val="FFFFFF"/>
                </a:solidFill>
              </a:rPr>
              <a:t>NUOV0 ART. 572 CP</a:t>
            </a:r>
            <a:br>
              <a:rPr lang="it-IT" sz="2800" dirty="0">
                <a:solidFill>
                  <a:srgbClr val="FFFFFF"/>
                </a:solidFill>
              </a:rPr>
            </a:br>
            <a:r>
              <a:rPr lang="it-IT" sz="2800" dirty="0">
                <a:solidFill>
                  <a:srgbClr val="FFFFFF"/>
                </a:solidFill>
              </a:rPr>
              <a:t>Maltrattamenti contro familiari e conviventi</a:t>
            </a:r>
            <a:br>
              <a:rPr lang="it-IT" sz="2800" dirty="0">
                <a:solidFill>
                  <a:srgbClr val="FFFFFF"/>
                </a:solidFill>
              </a:rPr>
            </a:br>
            <a:endParaRPr lang="it-IT" sz="28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it-IT" sz="1900" i="1" dirty="0">
                <a:solidFill>
                  <a:srgbClr val="000000"/>
                </a:solidFill>
              </a:rPr>
              <a:t>Chiunque, fuori dei casi indicati nell'articolo precedente, maltratta una persona della famiglia o comunque convivente, o una persona sottoposta alla sua autorità o a lui affidata per ragioni di educazione, istruzione, cura, vigilanza o custodia, o per l'esercizio di una professione o di un'arte, è punito con la reclusione da due a sei anni.</a:t>
            </a:r>
            <a:endParaRPr lang="it-IT" sz="1900" dirty="0">
              <a:solidFill>
                <a:srgbClr val="000000"/>
              </a:solidFill>
            </a:endParaRPr>
          </a:p>
          <a:p>
            <a:r>
              <a:rPr lang="it-IT" sz="1900" b="1" dirty="0">
                <a:solidFill>
                  <a:srgbClr val="000000"/>
                </a:solidFill>
              </a:rPr>
              <a:t>[</a:t>
            </a:r>
            <a:r>
              <a:rPr lang="it-IT" sz="1900" dirty="0">
                <a:solidFill>
                  <a:srgbClr val="000000"/>
                </a:solidFill>
              </a:rPr>
              <a:t>[2] La pena è aumentata se il fatto è commesso in danno o in presenza di minore degli anni diciotto</a:t>
            </a:r>
            <a:r>
              <a:rPr lang="it-IT" sz="1900" baseline="30000" dirty="0">
                <a:solidFill>
                  <a:srgbClr val="000000"/>
                </a:solidFill>
              </a:rPr>
              <a:t>2</a:t>
            </a:r>
            <a:r>
              <a:rPr lang="it-IT" sz="1900" dirty="0">
                <a:solidFill>
                  <a:srgbClr val="000000"/>
                </a:solidFill>
              </a:rPr>
              <a:t>.</a:t>
            </a:r>
            <a:r>
              <a:rPr lang="it-IT" sz="1900" b="1" dirty="0">
                <a:solidFill>
                  <a:srgbClr val="000000"/>
                </a:solidFill>
              </a:rPr>
              <a:t>] abrogato                      art. 61, n. 11 quinquies, c.d. violenza assistita)</a:t>
            </a:r>
            <a:endParaRPr lang="it-IT" sz="1900" dirty="0">
              <a:solidFill>
                <a:srgbClr val="000000"/>
              </a:solidFill>
            </a:endParaRPr>
          </a:p>
          <a:p>
            <a:r>
              <a:rPr lang="it-IT" sz="1900" i="1" dirty="0">
                <a:solidFill>
                  <a:srgbClr val="000000"/>
                </a:solidFill>
              </a:rPr>
              <a:t>Se dal fatto deriva una lesione personale grave, si applica la reclusione da quattro a nove anni; se ne deriva una lesione gravissima, la reclusione da sette a quindici anni; se ne deriva la morte, la reclusione da dodici a ventiquattro anni.</a:t>
            </a:r>
            <a:endParaRPr lang="it-IT" sz="1900" dirty="0">
              <a:solidFill>
                <a:srgbClr val="000000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04ABB22E-A824-41D3-B320-2D6983FEB576}"/>
              </a:ext>
            </a:extLst>
          </p:cNvPr>
          <p:cNvSpPr/>
          <p:nvPr/>
        </p:nvSpPr>
        <p:spPr>
          <a:xfrm>
            <a:off x="3540868" y="4609707"/>
            <a:ext cx="904672" cy="179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511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85D9EA-E2EB-4DC5-8ED6-9C40D550F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Rilevanza della convivenza di fatto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013D0F-9491-4B51-BD78-F4040CEEE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principale modifica apportata all'art. 572 c.p. attiene al riconoscimento espresso della rilevanza della </a:t>
            </a:r>
            <a:r>
              <a:rPr lang="it-IT" b="1" dirty="0"/>
              <a:t>convivenza di fatto</a:t>
            </a:r>
            <a:r>
              <a:rPr lang="it-IT" dirty="0"/>
              <a:t> ai fini della configurabilità del reato. </a:t>
            </a:r>
          </a:p>
          <a:p>
            <a:pPr lvl="1"/>
            <a:r>
              <a:rPr lang="it-IT" dirty="0"/>
              <a:t>La rubrica della norma è intitolata «Maltrattamenti contro familiari e conviventi»;</a:t>
            </a:r>
          </a:p>
          <a:p>
            <a:pPr lvl="1"/>
            <a:r>
              <a:rPr lang="it-IT" dirty="0"/>
              <a:t> nel testo dell'art. 572, 1° co. è stato introdotto il riferimento espresso, tra le persone offese del reato, accanto alla «persona della famiglia», alla persona «</a:t>
            </a:r>
            <a:r>
              <a:rPr lang="it-IT" b="1" dirty="0"/>
              <a:t>comunque convivente</a:t>
            </a:r>
            <a:r>
              <a:rPr lang="it-IT" dirty="0"/>
              <a:t>».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7840F5A-943A-425E-AA7B-F29028759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630855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85D9EA-E2EB-4DC5-8ED6-9C40D550F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572 c.p. – ulteriori modifiche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013D0F-9491-4B51-BD78-F4040CEEE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Il 3° co. è rimasto, invece, invariato nella sua struttura.</a:t>
            </a:r>
          </a:p>
          <a:p>
            <a:r>
              <a:rPr lang="it-IT" dirty="0"/>
              <a:t>La riforma legislativa ha, infine, </a:t>
            </a:r>
            <a:r>
              <a:rPr lang="it-IT" b="1" dirty="0"/>
              <a:t>aumentato le pene</a:t>
            </a:r>
            <a:r>
              <a:rPr lang="it-IT" dirty="0"/>
              <a:t> previste per il delitto di maltrattamenti: l'ipotesi di cui al 1° co. è ora punita con la reclusione </a:t>
            </a:r>
            <a:r>
              <a:rPr lang="it-IT" b="1" dirty="0"/>
              <a:t>da due a sei anni </a:t>
            </a:r>
            <a:r>
              <a:rPr lang="it-IT" dirty="0"/>
              <a:t>(invece che da uno a cinque anni); se dal fatto deriva una lesione personale grave la pena prevista è stata aumentata nell'intervallo edittale compreso </a:t>
            </a:r>
            <a:r>
              <a:rPr lang="it-IT" dirty="0">
                <a:solidFill>
                  <a:srgbClr val="FF0000"/>
                </a:solidFill>
              </a:rPr>
              <a:t>tra i quattro e i nove anni </a:t>
            </a:r>
            <a:r>
              <a:rPr lang="it-IT" dirty="0"/>
              <a:t>di reclusione (invece che da quattro a otto anni) (3° co.).</a:t>
            </a:r>
          </a:p>
          <a:p>
            <a:r>
              <a:rPr lang="it-IT" dirty="0"/>
              <a:t>La legge di ratifica della Convenzione di Lanzarote ha altresì modificato il disposto dell'art. 576, 1° co., n. 5, prevedendo l'applicazione della pena dell'</a:t>
            </a:r>
            <a:r>
              <a:rPr lang="it-IT" b="1" dirty="0"/>
              <a:t>ergastolo</a:t>
            </a:r>
            <a:r>
              <a:rPr lang="it-IT" dirty="0"/>
              <a:t> per l'</a:t>
            </a:r>
            <a:r>
              <a:rPr lang="it-IT" b="1" dirty="0"/>
              <a:t>omicidio</a:t>
            </a:r>
            <a:r>
              <a:rPr lang="it-IT" dirty="0"/>
              <a:t> realizzato in occasione della commissione, tra gli altri, del delitto di maltrattamenti contro familiari o conviventi </a:t>
            </a:r>
            <a:r>
              <a:rPr lang="it-IT" i="1" dirty="0"/>
              <a:t>ex</a:t>
            </a:r>
            <a:r>
              <a:rPr lang="it-IT" dirty="0"/>
              <a:t> art. 572.</a:t>
            </a:r>
          </a:p>
          <a:p>
            <a:r>
              <a:rPr lang="it-IT" dirty="0"/>
              <a:t>I </a:t>
            </a:r>
            <a:r>
              <a:rPr lang="it-IT" b="1" dirty="0"/>
              <a:t>termini di prescrizione</a:t>
            </a:r>
            <a:r>
              <a:rPr lang="it-IT" dirty="0"/>
              <a:t> per il delitto di cui all'art. 572 sono </a:t>
            </a:r>
            <a:r>
              <a:rPr lang="it-IT" b="1" dirty="0"/>
              <a:t>raddoppiati</a:t>
            </a:r>
            <a:r>
              <a:rPr lang="it-IT" dirty="0"/>
              <a:t>, ai sensi del nuovo 7° co. dell'art. 157(modificato dall'art. 4, 1° co., lett. a, L. 1.10.2012, n. 172).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7840F5A-943A-425E-AA7B-F29028759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4262902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AF19F61-40FA-4428-8C8D-EB511E05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Art. 572 c.p. – Oggetto giuridico 1/2 </a:t>
            </a:r>
            <a:br>
              <a:rPr lang="it-IT" dirty="0"/>
            </a:br>
            <a:r>
              <a:rPr lang="it-IT" dirty="0"/>
              <a:t>(tesi «ristretta»)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89C1E8-127C-4125-B5F9-2D73CFD15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endParaRPr lang="it-IT" sz="2400" b="1" dirty="0"/>
          </a:p>
          <a:p>
            <a:r>
              <a:rPr lang="it-IT" sz="2400" b="1" dirty="0"/>
              <a:t>Libro II, Titolo XI – Delitti contro la famiglia</a:t>
            </a:r>
          </a:p>
          <a:p>
            <a:r>
              <a:rPr lang="it-IT" sz="2400" b="1" dirty="0"/>
              <a:t>Capo IV – Delitti contro l’assistenza familiare</a:t>
            </a:r>
          </a:p>
          <a:p>
            <a:r>
              <a:rPr lang="it-IT" sz="2400" b="1" dirty="0"/>
              <a:t>Bene tutelato</a:t>
            </a:r>
            <a:r>
              <a:rPr lang="it-IT" sz="2400" dirty="0"/>
              <a:t>, secondo dottrina prevalente, non già la famiglia in quanto tale (</a:t>
            </a:r>
            <a:r>
              <a:rPr lang="it-IT" sz="2400" cap="small" dirty="0"/>
              <a:t>Delogu</a:t>
            </a:r>
            <a:r>
              <a:rPr lang="it-IT" sz="2400" dirty="0"/>
              <a:t>, 642), ma </a:t>
            </a:r>
            <a:r>
              <a:rPr lang="it-IT" sz="2400" b="1" dirty="0"/>
              <a:t>l'integrità psico-fisica di coloro che, per età o per rapporti di tipo familiare o di affidamento, si trovino nelle condizioni di subire, proprio nei contesti in cui dovrebbero ricevere maggior protezione, condotte di prevaricazione fisica o morale che la minino</a:t>
            </a:r>
            <a:r>
              <a:rPr lang="it-IT" sz="2400" dirty="0"/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B49829F-0E47-4947-AAB5-980F7917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7585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4260317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313E26-69E1-49C1-8FB3-C09E9033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Art. 572 c.p. – Oggetto giuridico 2/2</a:t>
            </a:r>
            <a:br>
              <a:rPr lang="it-IT" dirty="0"/>
            </a:br>
            <a:r>
              <a:rPr lang="it-IT" dirty="0"/>
              <a:t>(più ampio, in relazione alla condotta)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977955-EED2-48B0-A339-3AD05F8A3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/>
              <a:t>Tesi «ristretta», tuttavia, è ritenuta riduttiva da chi ritiene</a:t>
            </a:r>
            <a:r>
              <a:rPr lang="it-IT" sz="2400" dirty="0"/>
              <a:t> (</a:t>
            </a:r>
            <a:r>
              <a:rPr lang="it-IT" sz="2400" cap="small" dirty="0"/>
              <a:t>Coppi</a:t>
            </a:r>
            <a:r>
              <a:rPr lang="it-IT" sz="2400" dirty="0"/>
              <a:t>, </a:t>
            </a:r>
            <a:r>
              <a:rPr lang="it-IT" sz="2400" i="1" dirty="0"/>
              <a:t>Maltrattamenti</a:t>
            </a:r>
            <a:r>
              <a:rPr lang="it-IT" sz="2400" dirty="0"/>
              <a:t>, in </a:t>
            </a:r>
            <a:r>
              <a:rPr lang="it-IT" sz="2400" i="1" dirty="0"/>
              <a:t>ED</a:t>
            </a:r>
            <a:r>
              <a:rPr lang="it-IT" sz="2400" dirty="0"/>
              <a:t>, 232, </a:t>
            </a:r>
            <a:r>
              <a:rPr lang="it-IT" sz="2400" cap="small" dirty="0"/>
              <a:t>Del Tufo</a:t>
            </a:r>
            <a:r>
              <a:rPr lang="it-IT" sz="2400" dirty="0"/>
              <a:t>, </a:t>
            </a:r>
            <a:r>
              <a:rPr lang="it-IT" sz="2400" i="1" dirty="0"/>
              <a:t>Delitti contro la famiglia</a:t>
            </a:r>
            <a:r>
              <a:rPr lang="it-IT" sz="2400" dirty="0"/>
              <a:t>, in </a:t>
            </a:r>
            <a:r>
              <a:rPr lang="it-IT" sz="2400" i="1" dirty="0"/>
              <a:t>Diritto penale</a:t>
            </a:r>
            <a:r>
              <a:rPr lang="it-IT" sz="2400" dirty="0"/>
              <a:t>,432; </a:t>
            </a:r>
            <a:r>
              <a:rPr lang="it-IT" sz="2400" cap="small" dirty="0"/>
              <a:t>Fiandaca</a:t>
            </a:r>
            <a:r>
              <a:rPr lang="it-IT" sz="2400" dirty="0"/>
              <a:t>, </a:t>
            </a:r>
            <a:r>
              <a:rPr lang="it-IT" sz="2400" cap="small" dirty="0"/>
              <a:t>Musco</a:t>
            </a:r>
            <a:r>
              <a:rPr lang="it-IT" sz="2400" dirty="0"/>
              <a:t>, </a:t>
            </a:r>
            <a:r>
              <a:rPr lang="it-IT" sz="2400" i="1" dirty="0"/>
              <a:t>PS</a:t>
            </a:r>
            <a:r>
              <a:rPr lang="it-IT" sz="2400" dirty="0"/>
              <a:t>, I, 378; </a:t>
            </a:r>
            <a:r>
              <a:rPr lang="it-IT" sz="2400" cap="small" dirty="0" err="1"/>
              <a:t>Zannotti</a:t>
            </a:r>
            <a:r>
              <a:rPr lang="it-IT" sz="2400" dirty="0"/>
              <a:t>, </a:t>
            </a:r>
            <a:r>
              <a:rPr lang="it-IT" sz="2400" i="1" dirty="0"/>
              <a:t>I reati contro la persona nei rapporti familiari, economici e ambientali</a:t>
            </a:r>
            <a:r>
              <a:rPr lang="it-IT" sz="2400" dirty="0"/>
              <a:t>, 199), invece, che </a:t>
            </a:r>
            <a:r>
              <a:rPr lang="it-IT" sz="2400" b="1" dirty="0"/>
              <a:t>l'integrità psicofisica </a:t>
            </a:r>
            <a:r>
              <a:rPr lang="it-IT" sz="2400" dirty="0"/>
              <a:t>altro non sia se non </a:t>
            </a:r>
            <a:r>
              <a:rPr lang="it-IT" sz="2400" b="1" dirty="0"/>
              <a:t>uno degli aspetti del bene tutelato </a:t>
            </a:r>
            <a:r>
              <a:rPr lang="it-IT" sz="2400" dirty="0"/>
              <a:t>da questa disposizione che, proprio attraverso l'ampia accezione utilizzata per descrivere la condotta in cui tale reato deve manifestarsi, richiede </a:t>
            </a:r>
            <a:r>
              <a:rPr lang="it-IT" sz="2400" b="1" dirty="0"/>
              <a:t>una serie di comportamenti, </a:t>
            </a:r>
            <a:r>
              <a:rPr lang="it-IT" sz="2400" dirty="0"/>
              <a:t>qualificati dal </a:t>
            </a:r>
            <a:r>
              <a:rPr lang="it-IT" sz="2400" i="1" dirty="0"/>
              <a:t>soggetto</a:t>
            </a:r>
            <a:r>
              <a:rPr lang="it-IT" sz="2400" dirty="0"/>
              <a:t> che li compie </a:t>
            </a:r>
            <a:r>
              <a:rPr lang="it-IT" sz="2400" i="1" dirty="0"/>
              <a:t>e ripetuti </a:t>
            </a:r>
            <a:r>
              <a:rPr lang="it-IT" sz="2400" dirty="0"/>
              <a:t>nel tempo, che ledano un bene di più ampia portata rispetto alla semplice integrità psico-fisica offesa dai singoli atti di maltrattamento; bene identificabile nella «</a:t>
            </a:r>
            <a:r>
              <a:rPr lang="it-IT" sz="2400" b="1" dirty="0"/>
              <a:t>personalità dell'individuo</a:t>
            </a:r>
            <a:r>
              <a:rPr lang="it-IT" sz="2400" dirty="0"/>
              <a:t>».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CA3A6A4-144F-4217-BE66-25DA0F96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7585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855140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3E9CFEF-5E58-4A77-AFD4-F135B1AF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FFFF"/>
                </a:solidFill>
              </a:rPr>
              <a:t>Dal FATTO UMANO al FATTO GIURIDICO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99F1BF-1075-43D5-BDDA-664A16BA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i="1" dirty="0">
                <a:solidFill>
                  <a:srgbClr val="000000"/>
                </a:solidFill>
              </a:rPr>
              <a:t>«Il giurista deve studiare le categorie di fatti umani basate sulla </a:t>
            </a:r>
            <a:r>
              <a:rPr lang="it-IT" sz="2400" b="1" i="1" dirty="0">
                <a:solidFill>
                  <a:srgbClr val="000000"/>
                </a:solidFill>
              </a:rPr>
              <a:t>struttura</a:t>
            </a:r>
            <a:r>
              <a:rPr lang="it-IT" sz="2400" i="1" dirty="0">
                <a:solidFill>
                  <a:srgbClr val="000000"/>
                </a:solidFill>
              </a:rPr>
              <a:t> di essi, deve studiare le categorie di fatti umani basati sulle </a:t>
            </a:r>
            <a:r>
              <a:rPr lang="it-IT" sz="2400" b="1" i="1" dirty="0">
                <a:solidFill>
                  <a:srgbClr val="000000"/>
                </a:solidFill>
              </a:rPr>
              <a:t>vicende</a:t>
            </a:r>
            <a:r>
              <a:rPr lang="it-IT" sz="2400" i="1" dirty="0">
                <a:solidFill>
                  <a:srgbClr val="000000"/>
                </a:solidFill>
              </a:rPr>
              <a:t> che essi producono e deve studiare le categorie di fatti umani basate sulla comune soggezione ad una </a:t>
            </a:r>
            <a:r>
              <a:rPr lang="it-IT" sz="2400" b="1" i="1" dirty="0">
                <a:solidFill>
                  <a:srgbClr val="000000"/>
                </a:solidFill>
              </a:rPr>
              <a:t>normativa uniforme</a:t>
            </a:r>
            <a:r>
              <a:rPr lang="it-IT" sz="2400" i="1" dirty="0">
                <a:solidFill>
                  <a:srgbClr val="000000"/>
                </a:solidFill>
              </a:rPr>
              <a:t>; se ciò sarà utile, dovrà costruire categorie di fatti umani definite evocando </a:t>
            </a:r>
            <a:r>
              <a:rPr lang="it-IT" sz="2400" b="1" i="1" dirty="0">
                <a:solidFill>
                  <a:srgbClr val="000000"/>
                </a:solidFill>
              </a:rPr>
              <a:t>combinazioni</a:t>
            </a:r>
            <a:r>
              <a:rPr lang="it-IT" sz="2400" i="1" dirty="0">
                <a:solidFill>
                  <a:srgbClr val="000000"/>
                </a:solidFill>
              </a:rPr>
              <a:t> più o meno complesse di dati strutturali, di dati funzionali, e di dati normativi» </a:t>
            </a:r>
            <a:r>
              <a:rPr lang="it-IT" sz="2400" dirty="0">
                <a:solidFill>
                  <a:srgbClr val="000000"/>
                </a:solidFill>
              </a:rPr>
              <a:t>(</a:t>
            </a:r>
            <a:r>
              <a:rPr lang="it-IT" sz="2400" cap="small" dirty="0">
                <a:solidFill>
                  <a:srgbClr val="000000"/>
                </a:solidFill>
              </a:rPr>
              <a:t>Rodolfo Sacco, Digesto, 2010, </a:t>
            </a:r>
            <a:r>
              <a:rPr lang="it-IT" sz="2400" dirty="0">
                <a:solidFill>
                  <a:srgbClr val="000000"/>
                </a:solidFill>
              </a:rPr>
              <a:t>voce «fatto giuridico») </a:t>
            </a:r>
            <a:endParaRPr lang="it-IT" sz="2400" i="1" dirty="0">
              <a:solidFill>
                <a:srgbClr val="000000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84B3B9-364F-47B9-AE31-A6E0C04B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571333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7BB104-A36E-4EBB-9389-2B89548FD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Oggetto giuridico: giurisprudenza merito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7A75D8-552E-4A50-B62D-2302B49BC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err="1"/>
              <a:t>Trib</a:t>
            </a:r>
            <a:r>
              <a:rPr lang="it-IT" dirty="0"/>
              <a:t>. Bari, 4.4.2011 "</a:t>
            </a:r>
            <a:r>
              <a:rPr lang="it-IT" i="1" dirty="0"/>
              <a:t>La reiterazione degli atti attribuisce pertanto alla condotta </a:t>
            </a:r>
            <a:r>
              <a:rPr lang="it-IT" b="1" i="1" dirty="0"/>
              <a:t>un'oggettività giuridica autonoma </a:t>
            </a:r>
            <a:r>
              <a:rPr lang="it-IT" i="1" dirty="0"/>
              <a:t>rispetto a quella dei singoli atti. La condotta del maltrattare, in sintesi, per la sua durata e ripetitività, lede l'intera personalità, mentre il singolo atto (percossa, ingiuria, minaccia) lede l'integrità psicofisica»</a:t>
            </a:r>
            <a:r>
              <a:rPr lang="it-IT" dirty="0"/>
              <a:t>;</a:t>
            </a:r>
          </a:p>
          <a:p>
            <a:pPr algn="just"/>
            <a:r>
              <a:rPr lang="it-IT" dirty="0"/>
              <a:t> </a:t>
            </a:r>
            <a:r>
              <a:rPr lang="it-IT" dirty="0" err="1"/>
              <a:t>Trib</a:t>
            </a:r>
            <a:r>
              <a:rPr lang="it-IT" dirty="0"/>
              <a:t>. Torino Sez. V, 30.4.2010 "</a:t>
            </a:r>
            <a:r>
              <a:rPr lang="it-IT" i="1" dirty="0"/>
              <a:t>l'oggetto giuridico non è costituito solo dall'interesse dello Stato alla salvaguardia della famiglia da comportamenti vessatori e violenti, ma anche dalla difesa </a:t>
            </a:r>
            <a:r>
              <a:rPr lang="it-IT" b="1" i="1" dirty="0"/>
              <a:t>dell'incolumità fisica e psichica delle persone </a:t>
            </a:r>
            <a:r>
              <a:rPr lang="it-IT" i="1" dirty="0"/>
              <a:t>indicate nella norma, interessate al rispetto della loro personalità nello svolgimento di un rapporto fondato su vincoli familiari</a:t>
            </a:r>
            <a:r>
              <a:rPr lang="it-IT" dirty="0"/>
              <a:t>".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EA65223-9B35-4FF2-BE6B-256FC309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249110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96B7042-4C52-427C-8C92-8FEC051C1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2593788"/>
          </a:xfrm>
          <a:prstGeom prst="rect">
            <a:avLst/>
          </a:prstGeom>
          <a:gradFill>
            <a:gsLst>
              <a:gs pos="0">
                <a:schemeClr val="accent6">
                  <a:lumMod val="90000"/>
                </a:schemeClr>
              </a:gs>
              <a:gs pos="25000">
                <a:schemeClr val="accent6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>
                <a:solidFill>
                  <a:srgbClr val="FFFFFF"/>
                </a:solidFill>
              </a:rPr>
              <a:t>NUOV0 ART. 572 CP</a:t>
            </a:r>
            <a:br>
              <a:rPr lang="it-IT" sz="2800" dirty="0">
                <a:solidFill>
                  <a:srgbClr val="FFFFFF"/>
                </a:solidFill>
              </a:rPr>
            </a:br>
            <a:r>
              <a:rPr lang="it-IT" sz="2800" dirty="0">
                <a:solidFill>
                  <a:srgbClr val="FFFFFF"/>
                </a:solidFill>
              </a:rPr>
              <a:t>DE JURE CONDENDO</a:t>
            </a:r>
            <a:br>
              <a:rPr lang="it-IT" sz="2800" dirty="0">
                <a:solidFill>
                  <a:srgbClr val="FFFFFF"/>
                </a:solidFill>
              </a:rPr>
            </a:br>
            <a:endParaRPr lang="it-IT" sz="28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Un’indagine </a:t>
            </a:r>
            <a:r>
              <a:rPr lang="it-IT" dirty="0"/>
              <a:t>sulla giurisprudenza del </a:t>
            </a:r>
            <a:r>
              <a:rPr lang="it-IT" dirty="0">
                <a:solidFill>
                  <a:srgbClr val="00B050"/>
                </a:solidFill>
              </a:rPr>
              <a:t>Tribunale di Milano </a:t>
            </a:r>
            <a:r>
              <a:rPr lang="it-IT" dirty="0"/>
              <a:t>ha messo in luce l’</a:t>
            </a:r>
            <a:r>
              <a:rPr lang="it-IT" b="1" dirty="0"/>
              <a:t>inadeguatezza</a:t>
            </a:r>
            <a:r>
              <a:rPr lang="it-IT" dirty="0"/>
              <a:t> del reato di maltrattamenti previsto dall’art. 572 c.p. nella repressione della violenza domestica – e in particolare della violenza nelle relazioni di coppia – </a:t>
            </a:r>
            <a:r>
              <a:rPr lang="it-IT" sz="3000" b="1" i="1" dirty="0"/>
              <a:t>risultando ad esso estranee le ipotesi nelle quali non sia evidente la posizione di soggezione o sottomissione della vittima. </a:t>
            </a:r>
            <a:r>
              <a:rPr lang="it-IT" dirty="0"/>
              <a:t>Si conferma, d’altra pare, un forte condizionamento della volontà della vittima sull’esito del procedimento penale.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0000"/>
                </a:solidFill>
              </a:rPr>
              <a:t>(</a:t>
            </a:r>
            <a:r>
              <a:rPr lang="it-IT" sz="2000" dirty="0">
                <a:hlinkClick r:id="rId3"/>
              </a:rPr>
              <a:t>https://www.penalecontemporaneo.it/d/5963-la-risposta-penale-alla-violenza-domestica-un-indagine-sulla-prassi-del-tribunale-di-milano-in-mate</a:t>
            </a:r>
            <a:r>
              <a:rPr lang="it-IT" sz="2000" dirty="0"/>
              <a:t> – 10 APRILE 2018)</a:t>
            </a:r>
            <a:endParaRPr lang="it-IT" sz="2000" dirty="0">
              <a:solidFill>
                <a:srgbClr val="000000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4239464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000000"/>
                </a:solidFill>
              </a:rPr>
              <a:t>DENUNCE ANNO 2012 Milano </a:t>
            </a:r>
            <a:br>
              <a:rPr lang="it-IT" sz="2400" dirty="0">
                <a:solidFill>
                  <a:srgbClr val="000000"/>
                </a:solidFill>
              </a:rPr>
            </a:br>
            <a:r>
              <a:rPr lang="it-IT" sz="2400" dirty="0">
                <a:solidFill>
                  <a:srgbClr val="000000"/>
                </a:solidFill>
              </a:rPr>
              <a:t>(ANTE MODIFICA 572 c.p.)</a:t>
            </a:r>
            <a:br>
              <a:rPr lang="it-IT" sz="3100" dirty="0">
                <a:solidFill>
                  <a:srgbClr val="000000"/>
                </a:solidFill>
              </a:rPr>
            </a:br>
            <a:endParaRPr lang="it-IT" sz="3100" dirty="0">
              <a:solidFill>
                <a:srgbClr val="000000"/>
              </a:solidFill>
            </a:endParaRPr>
          </a:p>
        </p:txBody>
      </p:sp>
      <p:sp>
        <p:nvSpPr>
          <p:cNvPr id="27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629090"/>
            <a:ext cx="4977578" cy="4431882"/>
          </a:xfrm>
        </p:spPr>
        <p:txBody>
          <a:bodyPr anchor="ctr">
            <a:normAutofit/>
          </a:bodyPr>
          <a:lstStyle/>
          <a:p>
            <a:pPr marL="457200" indent="-457200">
              <a:buAutoNum type="arabicParenR"/>
            </a:pPr>
            <a:r>
              <a:rPr lang="it-IT" sz="2000" dirty="0">
                <a:solidFill>
                  <a:srgbClr val="000000"/>
                </a:solidFill>
              </a:rPr>
              <a:t>Iscrizioni di notizie di reato</a:t>
            </a:r>
          </a:p>
          <a:p>
            <a:pPr marL="0" indent="0">
              <a:buNone/>
            </a:pPr>
            <a:endParaRPr lang="it-IT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000000"/>
                </a:solidFill>
              </a:rPr>
              <a:t>2)    Richieste di archiviazione</a:t>
            </a:r>
          </a:p>
          <a:p>
            <a:pPr marL="0" indent="0">
              <a:buNone/>
            </a:pPr>
            <a:endParaRPr lang="it-IT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000000"/>
                </a:solidFill>
              </a:rPr>
              <a:t>3)    Archiviazioni</a:t>
            </a:r>
            <a:endParaRPr lang="it-IT" sz="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it-IT" sz="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800" dirty="0">
                <a:solidFill>
                  <a:srgbClr val="000000"/>
                </a:solidFill>
              </a:rPr>
              <a:t>(</a:t>
            </a:r>
            <a:r>
              <a:rPr lang="it-IT" sz="800" dirty="0">
                <a:solidFill>
                  <a:srgbClr val="000000"/>
                </a:solidFill>
                <a:hlinkClick r:id="rId3"/>
              </a:rPr>
              <a:t>https://www.penalecontemporaneo.it/d/5963-la-risposta-penale-alla-violenza-domestica-un-indagine-sulla-prassi-del-tribunale-di-milano-in-mate</a:t>
            </a:r>
            <a:r>
              <a:rPr lang="it-IT" sz="800" dirty="0">
                <a:solidFill>
                  <a:srgbClr val="000000"/>
                </a:solidFill>
              </a:rPr>
              <a:t> – 10 APRILE 2018)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36367" y="6223702"/>
            <a:ext cx="5289562" cy="314067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it-IT" sz="1100">
                <a:solidFill>
                  <a:srgbClr val="898989"/>
                </a:solidFill>
              </a:rPr>
              <a:t>Studio Legale Avv. Eva Vigato</a:t>
            </a: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7" name="Grafico 6">
                <a:extLst>
                  <a:ext uri="{FF2B5EF4-FFF2-40B4-BE49-F238E27FC236}">
                    <a16:creationId xmlns:a16="http://schemas.microsoft.com/office/drawing/2014/main" id="{0A3B6665-901B-49EA-B3D0-CB3438DDAF3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083682050"/>
                  </p:ext>
                </p:extLst>
              </p:nvPr>
            </p:nvGraphicFramePr>
            <p:xfrm>
              <a:off x="429349" y="1629089"/>
              <a:ext cx="3661831" cy="362002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7" name="Grafico 6">
                <a:extLst>
                  <a:ext uri="{FF2B5EF4-FFF2-40B4-BE49-F238E27FC236}">
                    <a16:creationId xmlns:a16="http://schemas.microsoft.com/office/drawing/2014/main" id="{0A3B6665-901B-49EA-B3D0-CB3438DDAF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9349" y="1629089"/>
                <a:ext cx="3661831" cy="362002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8051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96B7042-4C52-427C-8C92-8FEC051C1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2593788"/>
          </a:xfrm>
          <a:prstGeom prst="rect">
            <a:avLst/>
          </a:prstGeom>
          <a:gradFill>
            <a:gsLst>
              <a:gs pos="0">
                <a:schemeClr val="accent6">
                  <a:lumMod val="90000"/>
                </a:schemeClr>
              </a:gs>
              <a:gs pos="25000">
                <a:schemeClr val="accent6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>
                <a:solidFill>
                  <a:srgbClr val="FFFFFF"/>
                </a:solidFill>
              </a:rPr>
              <a:t>IL PUNTO DI VISTA DELLE DONNE CHE DENUNCIANO</a:t>
            </a:r>
            <a:br>
              <a:rPr lang="it-IT" sz="2800" dirty="0">
                <a:solidFill>
                  <a:srgbClr val="FFFFFF"/>
                </a:solidFill>
              </a:rPr>
            </a:br>
            <a:endParaRPr lang="it-IT" sz="28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i="1" dirty="0"/>
              <a:t>“ogni tentativo di cercare di trovare una mediazione alla sua violenza dava esito negativo, in diverse occasioni mi sono determinata a denunciarlo, ma mi si chiedeva di farmi refertare presso un pronto soccorso cittadino e per motivi di tempo ho sempre soprasseduto, rifugiandomi da una mia amica per qualche giorno”; </a:t>
            </a:r>
          </a:p>
          <a:p>
            <a:pPr marL="0" indent="0" algn="just">
              <a:buNone/>
            </a:pPr>
            <a:r>
              <a:rPr lang="it-IT" i="1" dirty="0"/>
              <a:t>“sono stata interpellata dal Commissariato (…) perché mio marito mi aveva denunciata per danneggiamento e lesioni e lì ho raccontato tutto il mio inferno. Il poliziotto che mi ha notificato l’atto mi diceva che era mio diritto farla [la denuncia], mentre l’altro che era in ufficio, credo un suo superiore, riferiva che non c’erano gli estremi. Successivamente ho continuato a vivere in un inferno” </a:t>
            </a:r>
          </a:p>
          <a:p>
            <a:pPr marL="0" indent="0">
              <a:buNone/>
            </a:pPr>
            <a:r>
              <a:rPr lang="it-IT" sz="1200" dirty="0">
                <a:solidFill>
                  <a:srgbClr val="000000"/>
                </a:solidFill>
              </a:rPr>
              <a:t>(</a:t>
            </a:r>
            <a:r>
              <a:rPr lang="it-IT" sz="1200" dirty="0">
                <a:hlinkClick r:id="rId3"/>
              </a:rPr>
              <a:t>https://www.penalecontemporaneo.it/d/5963-la-risposta-penale-alla-violenza-domestica-un-indagine-sulla-prassi-del-tribunale-di-milano-in-mate</a:t>
            </a:r>
            <a:r>
              <a:rPr lang="it-IT" sz="1200" dirty="0"/>
              <a:t> – 10 APRILE 2018)</a:t>
            </a:r>
            <a:endParaRPr lang="it-IT" sz="1200" dirty="0">
              <a:solidFill>
                <a:srgbClr val="000000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2929177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96B7042-4C52-427C-8C92-8FEC051C1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2593788"/>
          </a:xfrm>
          <a:prstGeom prst="rect">
            <a:avLst/>
          </a:prstGeom>
          <a:gradFill>
            <a:gsLst>
              <a:gs pos="0">
                <a:schemeClr val="accent6">
                  <a:lumMod val="90000"/>
                </a:schemeClr>
              </a:gs>
              <a:gs pos="25000">
                <a:schemeClr val="accent6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>
                <a:solidFill>
                  <a:srgbClr val="FFFFFF"/>
                </a:solidFill>
              </a:rPr>
              <a:t>IL PUNTO DI VISTA DELLE DONNE CHE DENUNCIANO</a:t>
            </a:r>
            <a:br>
              <a:rPr lang="it-IT" sz="2800" dirty="0">
                <a:solidFill>
                  <a:srgbClr val="FFFFFF"/>
                </a:solidFill>
              </a:rPr>
            </a:br>
            <a:endParaRPr lang="it-IT" sz="28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i="1" dirty="0"/>
              <a:t>“Io ho sbagliato a non fare mai denuncia, perché avevo paura di essere sola, non pensavo che qualcuno ascoltasse la mia voce. Ormai sono stanca di subire tutte queste violenze e ho paura, ripeto, che le minacce di morte per me e i miei figli mio marito possa metterle in atto. Oggi mi sento forse liberata da un peso e penso soprattutto a quanto hanno sofferto i miei figli, anche a causa del mio silenzio (…) sono finalmente libera e contenta di avere detto quello che da anni subivo e che tenevo dentro” </a:t>
            </a:r>
          </a:p>
          <a:p>
            <a:pPr marL="0" indent="0" algn="just">
              <a:buNone/>
            </a:pPr>
            <a:r>
              <a:rPr lang="it-IT" dirty="0"/>
              <a:t>(donna che ha denunciato 16 anni di violenze anche sessuali subite da parte del coniuge, detentore di un’arma in quanto guardia giurata)</a:t>
            </a:r>
            <a:endParaRPr lang="it-IT" i="1" dirty="0"/>
          </a:p>
          <a:p>
            <a:pPr marL="0" indent="0" algn="ctr">
              <a:buNone/>
            </a:pPr>
            <a:r>
              <a:rPr lang="it-IT" sz="1200" dirty="0">
                <a:solidFill>
                  <a:srgbClr val="000000"/>
                </a:solidFill>
              </a:rPr>
              <a:t>(</a:t>
            </a:r>
            <a:r>
              <a:rPr lang="it-IT" sz="1200" dirty="0">
                <a:hlinkClick r:id="rId3"/>
              </a:rPr>
              <a:t>https://www.penalecontemporaneo.it/d/5963-la-risposta-penale-alla-violenza-domestica-un-indagine-sulla-prassi-del-tribunale-di-milano-in-mate</a:t>
            </a:r>
            <a:r>
              <a:rPr lang="it-IT" sz="1200" dirty="0"/>
              <a:t> – 10 APRILE 2018)</a:t>
            </a:r>
            <a:endParaRPr lang="it-IT" sz="1200" dirty="0">
              <a:solidFill>
                <a:srgbClr val="000000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556069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96B7042-4C52-427C-8C92-8FEC051C1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2593788"/>
          </a:xfrm>
          <a:prstGeom prst="rect">
            <a:avLst/>
          </a:prstGeom>
          <a:gradFill>
            <a:gsLst>
              <a:gs pos="0">
                <a:schemeClr val="accent6">
                  <a:lumMod val="90000"/>
                </a:schemeClr>
              </a:gs>
              <a:gs pos="25000">
                <a:schemeClr val="accent6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>
                <a:solidFill>
                  <a:srgbClr val="FFFFFF"/>
                </a:solidFill>
              </a:rPr>
              <a:t>L’ASPETTATIVA DI GIUSTIZIA:</a:t>
            </a:r>
            <a:br>
              <a:rPr lang="it-IT" sz="2800" dirty="0">
                <a:solidFill>
                  <a:srgbClr val="FFFFFF"/>
                </a:solidFill>
              </a:rPr>
            </a:br>
            <a:r>
              <a:rPr lang="it-IT" sz="2800" dirty="0">
                <a:solidFill>
                  <a:srgbClr val="FFFFFF"/>
                </a:solidFill>
              </a:rPr>
              <a:t> «Signora, visto che si è riconciliata, vuole rimettere la querela?»</a:t>
            </a:r>
            <a:br>
              <a:rPr lang="it-IT" sz="2800" dirty="0">
                <a:solidFill>
                  <a:srgbClr val="FFFFFF"/>
                </a:solidFill>
              </a:rPr>
            </a:br>
            <a:endParaRPr lang="it-IT" sz="28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A.D.R.: “No, perché se una persona sbaglia e da solo non è in grado di capire che cosa ha fatto e che cosa ha sbagliato, è giusto che qualcuno glielo faccia capire. Se io mi sono rivolta alla legge è perché credo nella legge, io ritengo giusto che il sig. […] venga punito per quello che ha fatto in base a quello che deciderà la legge”.</a:t>
            </a:r>
          </a:p>
          <a:p>
            <a:pPr marL="0" indent="0">
              <a:buNone/>
            </a:pPr>
            <a:r>
              <a:rPr lang="it-IT" dirty="0"/>
              <a:t>A.D.R.: “Vuole lei quando lui viene qua [in udienza] …dire lui se </a:t>
            </a:r>
            <a:r>
              <a:rPr lang="it-IT" i="1" dirty="0"/>
              <a:t>alza la mano </a:t>
            </a:r>
            <a:r>
              <a:rPr lang="it-IT" dirty="0"/>
              <a:t>.. perché io paura, quando lei magari parla con lui </a:t>
            </a:r>
            <a:r>
              <a:rPr lang="it-IT" i="1" dirty="0"/>
              <a:t>dire se alza la mano di andare in galera</a:t>
            </a:r>
            <a:r>
              <a:rPr lang="it-IT" dirty="0"/>
              <a:t>”.</a:t>
            </a:r>
          </a:p>
          <a:p>
            <a:pPr marL="0" indent="0" algn="ctr">
              <a:buNone/>
            </a:pPr>
            <a:r>
              <a:rPr lang="it-IT" sz="1200" dirty="0">
                <a:solidFill>
                  <a:srgbClr val="000000"/>
                </a:solidFill>
              </a:rPr>
              <a:t>(</a:t>
            </a:r>
            <a:r>
              <a:rPr lang="it-IT" sz="1200" dirty="0">
                <a:hlinkClick r:id="rId3"/>
              </a:rPr>
              <a:t>https://www.penalecontemporaneo.it/d/5963-la-risposta-penale-alla-violenza-domestica-un-indagine-sulla-prassi-del-tribunale-di-milano-in-mate</a:t>
            </a:r>
            <a:r>
              <a:rPr lang="it-IT" sz="1200" dirty="0"/>
              <a:t> – 10 APRILE 2018)</a:t>
            </a:r>
            <a:endParaRPr lang="it-IT" sz="1200" dirty="0">
              <a:solidFill>
                <a:srgbClr val="000000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20887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846ADD-03A4-431A-91E4-9018C55E6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del reato di atti persecutori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7B784F-6273-40E2-AEF6-A627F364B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 D.L. 23.2.2009, n. 11, recante «misure urgenti in materia di sicurezza pubblica e di contrasto alla violenza sessuale, nonché in tema di atti persecutori» </a:t>
            </a:r>
            <a:r>
              <a:rPr lang="it-IT" b="1" dirty="0"/>
              <a:t>convertito</a:t>
            </a:r>
            <a:r>
              <a:rPr lang="it-IT" dirty="0"/>
              <a:t>, con modificazioni, in L. 23.4.2009, n. 38, ha introdotto l'</a:t>
            </a:r>
            <a:r>
              <a:rPr lang="it-IT" b="1" dirty="0"/>
              <a:t>art. 612 </a:t>
            </a:r>
            <a:r>
              <a:rPr lang="it-IT" b="1" i="1" dirty="0"/>
              <a:t>bis</a:t>
            </a:r>
            <a:r>
              <a:rPr lang="it-IT" dirty="0"/>
              <a:t> e, con esso, il delitto di atti persecutori, collocandolo fra i delitti contro la libertà morale (nel senso che il delitto potrebbe offendere anche l'incolumità individuale del soggetto passivo, traendone il carattere eventualmente </a:t>
            </a:r>
            <a:r>
              <a:rPr lang="it-IT" dirty="0" err="1"/>
              <a:t>plurioffensivo</a:t>
            </a:r>
            <a:r>
              <a:rPr lang="it-IT" dirty="0"/>
              <a:t>, </a:t>
            </a:r>
            <a:r>
              <a:rPr lang="it-IT" cap="small" dirty="0"/>
              <a:t>Bricchetti</a:t>
            </a:r>
            <a:r>
              <a:rPr lang="it-IT" dirty="0"/>
              <a:t>, </a:t>
            </a:r>
            <a:r>
              <a:rPr lang="it-IT" cap="small" dirty="0" err="1"/>
              <a:t>Pistorelli</a:t>
            </a:r>
            <a:r>
              <a:rPr lang="it-IT" dirty="0"/>
              <a:t>, </a:t>
            </a:r>
            <a:r>
              <a:rPr lang="it-IT" i="1" dirty="0"/>
              <a:t>Entra nel codice la molestia reiterata</a:t>
            </a:r>
            <a:r>
              <a:rPr lang="it-IT" dirty="0"/>
              <a:t>, in </a:t>
            </a:r>
            <a:r>
              <a:rPr lang="it-IT" i="1" dirty="0" err="1"/>
              <a:t>Gdir</a:t>
            </a:r>
            <a:r>
              <a:rPr lang="it-IT" dirty="0"/>
              <a:t>, 2009, 10, 62).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E5D484-ABC2-4CA7-B47E-95CB2364F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887031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D2168-12FF-4CA5-913E-85245518C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Negli altri Paesi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8DDE8E-BB1E-4388-88C3-3DBEF72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La previsione normativa del delitto, in Italia, segue una tendenza diffusasi in molti Paesi. </a:t>
            </a:r>
          </a:p>
          <a:p>
            <a:pPr marL="0" indent="0">
              <a:buNone/>
            </a:pPr>
            <a:r>
              <a:rPr lang="it-IT" dirty="0"/>
              <a:t>Ad esempio, negli Stati Uniti, sulla scia di una legge approvata nel 1991 dallo Stato della California, lo stalking costituisce reato in tutti i 50 Stati della Federazione e, dal 1996, con l'</a:t>
            </a:r>
            <a:r>
              <a:rPr lang="it-IT" i="1" dirty="0" err="1"/>
              <a:t>Interstate</a:t>
            </a:r>
            <a:r>
              <a:rPr lang="it-IT" i="1" dirty="0"/>
              <a:t> Stalking Act</a:t>
            </a:r>
            <a:r>
              <a:rPr lang="it-IT" dirty="0"/>
              <a:t>, lo </a:t>
            </a:r>
            <a:r>
              <a:rPr lang="it-IT" i="1" dirty="0"/>
              <a:t>stalking</a:t>
            </a:r>
            <a:r>
              <a:rPr lang="it-IT" dirty="0"/>
              <a:t> è divenuto un crimine federale. </a:t>
            </a:r>
          </a:p>
          <a:p>
            <a:pPr marL="0" indent="0">
              <a:buNone/>
            </a:pPr>
            <a:r>
              <a:rPr lang="it-IT" dirty="0"/>
              <a:t>In Canada, il reato di molestia criminale è stato inserito nel </a:t>
            </a:r>
            <a:r>
              <a:rPr lang="it-IT" i="1" dirty="0" err="1"/>
              <a:t>Criminal</a:t>
            </a:r>
            <a:r>
              <a:rPr lang="it-IT" i="1" dirty="0"/>
              <a:t> Code</a:t>
            </a:r>
            <a:r>
              <a:rPr lang="it-IT" dirty="0"/>
              <a:t> nel 1993. </a:t>
            </a:r>
          </a:p>
          <a:p>
            <a:pPr marL="0" indent="0">
              <a:buNone/>
            </a:pPr>
            <a:r>
              <a:rPr lang="it-IT" dirty="0"/>
              <a:t>Nel Regno Unito una figura simile è stata adottata, nel 1997, con il </a:t>
            </a:r>
            <a:r>
              <a:rPr lang="it-IT" i="1" dirty="0" err="1"/>
              <a:t>Protection</a:t>
            </a:r>
            <a:r>
              <a:rPr lang="it-IT" i="1" dirty="0"/>
              <a:t> from </a:t>
            </a:r>
            <a:r>
              <a:rPr lang="it-IT" i="1" dirty="0" err="1"/>
              <a:t>Harassment</a:t>
            </a:r>
            <a:r>
              <a:rPr lang="it-IT" i="1" dirty="0"/>
              <a:t> Act.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in Germania, il reato di </a:t>
            </a:r>
            <a:r>
              <a:rPr lang="it-IT" i="1" dirty="0"/>
              <a:t>stalking</a:t>
            </a:r>
            <a:r>
              <a:rPr lang="it-IT" dirty="0"/>
              <a:t> è stato introdotto, nel 2007, al par. 238.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055F4D-C5E0-496C-97AA-37FFF2FA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828874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5F5C4-2995-495B-8308-F6A59FBC3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Stalking: significato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5A9596-22EA-4674-81E6-7366EE71F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Trova, dunque, ingresso nel nostro Paese il c.d. </a:t>
            </a:r>
            <a:r>
              <a:rPr lang="it-IT" i="1" dirty="0"/>
              <a:t>stalking</a:t>
            </a:r>
            <a:r>
              <a:rPr lang="it-IT" dirty="0"/>
              <a:t>. Tale figura trae origine dall'inglese </a:t>
            </a:r>
            <a:r>
              <a:rPr lang="it-IT" i="1" dirty="0"/>
              <a:t>to </a:t>
            </a:r>
            <a:r>
              <a:rPr lang="it-IT" i="1" dirty="0" err="1"/>
              <a:t>stalk</a:t>
            </a:r>
            <a:r>
              <a:rPr lang="it-IT" dirty="0"/>
              <a:t> (fare la posta, braccare, pedinare). Indica la condotta di soggetti che sono ossessionati da una diversa persona, a volte un individuo noto, spesso del mondo dello spettacolo (</a:t>
            </a:r>
            <a:r>
              <a:rPr lang="it-IT" cap="small" dirty="0" err="1"/>
              <a:t>Aramini</a:t>
            </a:r>
            <a:r>
              <a:rPr lang="it-IT" dirty="0"/>
              <a:t>, </a:t>
            </a:r>
            <a:r>
              <a:rPr lang="it-IT" i="1" dirty="0"/>
              <a:t>Lo</a:t>
            </a:r>
            <a:r>
              <a:rPr lang="it-IT" dirty="0"/>
              <a:t> stalking: </a:t>
            </a:r>
            <a:r>
              <a:rPr lang="it-IT" i="1" dirty="0"/>
              <a:t>aspetti psicologici e fenomenologici</a:t>
            </a:r>
            <a:r>
              <a:rPr lang="it-IT" dirty="0"/>
              <a:t>, </a:t>
            </a:r>
            <a:r>
              <a:rPr lang="it-IT" dirty="0" err="1"/>
              <a:t>in</a:t>
            </a:r>
            <a:r>
              <a:rPr lang="it-IT" cap="small" dirty="0" err="1"/>
              <a:t>AA.VV</a:t>
            </a:r>
            <a:r>
              <a:rPr lang="it-IT" cap="small" dirty="0"/>
              <a:t>.</a:t>
            </a:r>
            <a:r>
              <a:rPr lang="it-IT" dirty="0"/>
              <a:t>, </a:t>
            </a:r>
            <a:r>
              <a:rPr lang="it-IT" i="1" dirty="0"/>
              <a:t>Sessualità, diritto e processo</a:t>
            </a:r>
            <a:r>
              <a:rPr lang="it-IT" dirty="0"/>
              <a:t>, a cura di </a:t>
            </a:r>
            <a:r>
              <a:rPr lang="it-IT" cap="small" dirty="0"/>
              <a:t>Gulotta</a:t>
            </a:r>
            <a:r>
              <a:rPr lang="it-IT" dirty="0"/>
              <a:t>, </a:t>
            </a:r>
            <a:r>
              <a:rPr lang="it-IT" cap="small" dirty="0"/>
              <a:t>Pezzati</a:t>
            </a:r>
            <a:r>
              <a:rPr lang="it-IT" dirty="0"/>
              <a:t>, Milano, 2002, 495 ss.). </a:t>
            </a:r>
          </a:p>
          <a:p>
            <a:r>
              <a:rPr lang="it-IT" dirty="0"/>
              <a:t>La relativa condotta, che per un recente studio di psichiatria darebbe luogo ad una vera e propria </a:t>
            </a:r>
            <a:r>
              <a:rPr lang="it-IT" b="1" dirty="0"/>
              <a:t>sindrome</a:t>
            </a:r>
            <a:r>
              <a:rPr lang="it-IT" dirty="0"/>
              <a:t>, può però colpire anche vittime "comuni", cioè non necessariamente celebrità o comunque persone note: </a:t>
            </a:r>
            <a:r>
              <a:rPr lang="it-IT" cap="small" dirty="0"/>
              <a:t>Curci</a:t>
            </a:r>
            <a:r>
              <a:rPr lang="it-IT" dirty="0"/>
              <a:t>, </a:t>
            </a:r>
            <a:r>
              <a:rPr lang="it-IT" cap="small" dirty="0"/>
              <a:t>Galeazzi</a:t>
            </a:r>
            <a:r>
              <a:rPr lang="it-IT" dirty="0"/>
              <a:t>, </a:t>
            </a:r>
            <a:r>
              <a:rPr lang="it-IT" cap="small" dirty="0"/>
              <a:t>Secchi</a:t>
            </a:r>
            <a:r>
              <a:rPr lang="it-IT" dirty="0"/>
              <a:t>, </a:t>
            </a:r>
            <a:r>
              <a:rPr lang="it-IT" i="1" dirty="0"/>
              <a:t>La sindrome delle molestie assillanti (</a:t>
            </a:r>
            <a:r>
              <a:rPr lang="it-IT" dirty="0"/>
              <a:t>Stalking</a:t>
            </a:r>
            <a:r>
              <a:rPr lang="it-IT" i="1" dirty="0"/>
              <a:t>)</a:t>
            </a:r>
            <a:r>
              <a:rPr lang="it-IT" dirty="0"/>
              <a:t>, Torino, 2003.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6337B8C-5325-4E3C-81AB-4BA654B5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21147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AF42B5-78B0-4DCB-BC96-4D47C4E4F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Stalking: contenuto del termine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1A9884-D159-479C-9B99-74815CBC8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Con il termine </a:t>
            </a:r>
            <a:r>
              <a:rPr lang="it-IT" i="1" dirty="0"/>
              <a:t>stalking</a:t>
            </a:r>
            <a:r>
              <a:rPr lang="it-IT" dirty="0"/>
              <a:t> si richiamano, in realtà, </a:t>
            </a:r>
            <a:r>
              <a:rPr lang="it-IT" b="1" dirty="0"/>
              <a:t>diverse situazioni</a:t>
            </a:r>
            <a:r>
              <a:rPr lang="it-IT" dirty="0"/>
              <a:t>, come si desume da numerosi e talvolta drammatici casi, noti alle cronache. </a:t>
            </a:r>
          </a:p>
          <a:p>
            <a:pPr marL="0" indent="0">
              <a:buNone/>
            </a:pPr>
            <a:r>
              <a:rPr lang="it-IT" dirty="0"/>
              <a:t>Si pensi a John Lennon, </a:t>
            </a:r>
            <a:r>
              <a:rPr lang="it-IT" i="1" dirty="0"/>
              <a:t>ex Beatles</a:t>
            </a:r>
            <a:r>
              <a:rPr lang="it-IT" dirty="0"/>
              <a:t>, assassinato nel dicembre 1980 a New York da Mark Chapman, che voleva punirlo perché aveva abbandonato il celeberrimo gruppo. </a:t>
            </a:r>
          </a:p>
          <a:p>
            <a:pPr marL="0" indent="0">
              <a:buNone/>
            </a:pPr>
            <a:r>
              <a:rPr lang="it-IT" dirty="0"/>
              <a:t>Oppure all'attrice </a:t>
            </a:r>
            <a:r>
              <a:rPr lang="it-IT" dirty="0" err="1"/>
              <a:t>Theresa</a:t>
            </a:r>
            <a:r>
              <a:rPr lang="it-IT" dirty="0"/>
              <a:t> </a:t>
            </a:r>
            <a:r>
              <a:rPr lang="it-IT" dirty="0" err="1"/>
              <a:t>Saldana</a:t>
            </a:r>
            <a:r>
              <a:rPr lang="it-IT" dirty="0"/>
              <a:t> che nel 1982, a Los Angeles, venne pugnalata a morte dal suo </a:t>
            </a:r>
            <a:r>
              <a:rPr lang="it-IT" i="1" dirty="0"/>
              <a:t>stalker</a:t>
            </a:r>
            <a:r>
              <a:rPr lang="it-IT" dirty="0"/>
              <a:t> e all'attrice Rebecca </a:t>
            </a:r>
            <a:r>
              <a:rPr lang="it-IT" dirty="0" err="1"/>
              <a:t>Schaeffer</a:t>
            </a:r>
            <a:r>
              <a:rPr lang="it-IT" dirty="0"/>
              <a:t> alla quale, nel 1989 e sempre a Los Angeles, toccò la stessa sorte. </a:t>
            </a:r>
          </a:p>
          <a:p>
            <a:pPr marL="0" indent="0">
              <a:buNone/>
            </a:pPr>
            <a:r>
              <a:rPr lang="it-IT" dirty="0"/>
              <a:t>E, più recentemente, alla tragica fine di Jill Dando, giornalista di successo in Gran Bretagna, che conduceva per la </a:t>
            </a:r>
            <a:r>
              <a:rPr lang="it-IT" i="1" dirty="0"/>
              <a:t>Bbc</a:t>
            </a:r>
            <a:r>
              <a:rPr lang="it-IT" dirty="0"/>
              <a:t> il programma </a:t>
            </a:r>
            <a:r>
              <a:rPr lang="it-IT" i="1" dirty="0" err="1"/>
              <a:t>Crimewatch</a:t>
            </a:r>
            <a:r>
              <a:rPr lang="it-IT" dirty="0"/>
              <a:t>, uccisa nel 1999 da un telespettatore ossessionato dalla nota conduttrice. </a:t>
            </a:r>
          </a:p>
          <a:p>
            <a:pPr marL="0" indent="0">
              <a:buNone/>
            </a:pPr>
            <a:r>
              <a:rPr lang="it-IT" dirty="0"/>
              <a:t>Come anche al caso, particolarmente grave, sebbene non mortale, della tennista Monica Seles, pugnalata, durante un incontro, da un soggetto, e costretta ad un lungo ritiro. </a:t>
            </a:r>
          </a:p>
          <a:p>
            <a:pPr marL="0" indent="0">
              <a:buNone/>
            </a:pPr>
            <a:r>
              <a:rPr lang="it-IT" dirty="0"/>
              <a:t>Altre volte, si sono avute </a:t>
            </a:r>
            <a:r>
              <a:rPr lang="it-IT" b="1" dirty="0"/>
              <a:t>attenzioni particolari e ossessive</a:t>
            </a:r>
            <a:r>
              <a:rPr lang="it-IT" dirty="0"/>
              <a:t>, fortunatamente non seguite da vere e proprie aggressioni.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36A6D3-77C4-48D7-B3AB-53D7E0B32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58810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DB5869B-2320-43F0-B805-E4E01DFE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2693976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3E9CFEF-5E58-4A77-AFD4-F135B1AF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>
                <a:solidFill>
                  <a:srgbClr val="FFFFFF"/>
                </a:solidFill>
              </a:rPr>
              <a:t>Dal FATTO UMANO al FATTO GIURIDICO</a:t>
            </a:r>
            <a:endParaRPr lang="it-IT" sz="40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99F1BF-1075-43D5-BDDA-664A16BA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000000"/>
                </a:solidFill>
              </a:rPr>
              <a:t>VIOLENZA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0000"/>
                </a:solidFill>
              </a:rPr>
              <a:t>(CONTRO LE DONNE) </a:t>
            </a:r>
            <a:r>
              <a:rPr lang="it-IT" sz="2000" dirty="0">
                <a:solidFill>
                  <a:srgbClr val="000000"/>
                </a:solidFill>
              </a:rPr>
              <a:t>	     			</a:t>
            </a:r>
            <a:r>
              <a:rPr lang="it-IT" sz="2400" dirty="0">
                <a:solidFill>
                  <a:srgbClr val="000000"/>
                </a:solidFill>
              </a:rPr>
              <a:t>CONVENZIONE DI ISTANBUL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0000"/>
                </a:solidFill>
              </a:rPr>
              <a:t>						CONVENZIONE DI LANZAROTE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0000"/>
                </a:solidFill>
              </a:rPr>
              <a:t>				     		CODICE PENALE                    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84B3B9-364F-47B9-AE31-A6E0C04B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7F26D1E8-E5EE-4314-819C-C487527BAFF8}"/>
              </a:ext>
            </a:extLst>
          </p:cNvPr>
          <p:cNvSpPr/>
          <p:nvPr/>
        </p:nvSpPr>
        <p:spPr>
          <a:xfrm>
            <a:off x="4517847" y="3484943"/>
            <a:ext cx="1779259" cy="955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4424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it-IT">
                <a:solidFill>
                  <a:schemeClr val="accent1"/>
                </a:solidFill>
              </a:rPr>
              <a:t>EVOLUZIONE ART. 612BIS C.P.</a:t>
            </a:r>
            <a:br>
              <a:rPr lang="it-IT">
                <a:solidFill>
                  <a:schemeClr val="accent1"/>
                </a:solidFill>
              </a:rPr>
            </a:br>
            <a:r>
              <a:rPr lang="it-IT">
                <a:solidFill>
                  <a:schemeClr val="accent1"/>
                </a:solidFill>
              </a:rPr>
              <a:t>Atti persecutori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it-IT" sz="1300" i="1"/>
              <a:t>[1] Salvo che il fatto costituisca più grave reato, è punito con la reclusione da sei mesi a cinque anni chiunque, con condotte reiterate, minaccia o molesta taluno in modo da cagionare un perdurante e grave stato di ansia o di paura ovvero da ingenerare un fondato timore per l'incolumità propria o di un prossimo congiunto o di persona al medesimo legata da relazione affettiva ovvero da costringere lo stesso ad alterare le proprie abitudini di vita</a:t>
            </a:r>
            <a:r>
              <a:rPr lang="it-IT" sz="1300" i="1" baseline="30000"/>
              <a:t>2</a:t>
            </a:r>
            <a:r>
              <a:rPr lang="it-IT" sz="1300" i="1"/>
              <a:t>.</a:t>
            </a:r>
            <a:endParaRPr lang="it-IT" sz="1300"/>
          </a:p>
          <a:p>
            <a:r>
              <a:rPr lang="it-IT" sz="1300" i="1"/>
              <a:t>[2] La pena è aumentata se il fatto è commesso dal coniuge, anche separato o divorziato, o da persona che è o è stata legata da relazione affettiva alla persona offesa ovvero se il fatto è commesso attraverso strumenti informatici o telematici</a:t>
            </a:r>
            <a:r>
              <a:rPr lang="it-IT" sz="1300" i="1" baseline="30000"/>
              <a:t>3</a:t>
            </a:r>
            <a:r>
              <a:rPr lang="it-IT" sz="1300" i="1"/>
              <a:t>.</a:t>
            </a:r>
            <a:endParaRPr lang="it-IT" sz="1300"/>
          </a:p>
          <a:p>
            <a:r>
              <a:rPr lang="it-IT" sz="1300" i="1"/>
              <a:t>[3] La pena è aumentata fino alla metà se il fatto è commesso a danno di un minore, di una donna in stato di gravidanza o di una persona con disabilità di cui all'articolo 3 della legge 5 febbraio 1992, n. 104, ovvero con armi o da persona travisata.</a:t>
            </a:r>
            <a:endParaRPr lang="it-IT" sz="1300"/>
          </a:p>
          <a:p>
            <a:r>
              <a:rPr lang="it-IT" sz="1300" i="1"/>
              <a:t>[4] Il delitto è punito a querela della persona offesa. Il termine per la proposizione della querela è di sei mesi. La remissione della querela può essere soltanto processuale. La querela è comunque irrevocabile se il fatto è stato commesso mediante minacce reiterate nei modi di cui all'articolo 612, secondo comma. Si procede tuttavia d'ufficio se il fatto è commesso nei confronti di un minore o di una persona con disabilità di cui all'articolo 3 della legge 5 febbraio 1992, n. 104, nonché quando il fatto è connesso con altro delitto per il quale si deve procedere d'ufficio</a:t>
            </a:r>
            <a:r>
              <a:rPr lang="it-IT" sz="1300" i="1" baseline="30000"/>
              <a:t>4</a:t>
            </a:r>
            <a:r>
              <a:rPr lang="it-IT" sz="1300" i="1"/>
              <a:t>.</a:t>
            </a:r>
            <a:endParaRPr lang="it-IT" sz="1300"/>
          </a:p>
          <a:p>
            <a:endParaRPr lang="it-IT" sz="13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50">
                <a:solidFill>
                  <a:schemeClr val="tx1">
                    <a:alpha val="80000"/>
                  </a:schemeClr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662416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E1ED302-C184-43C3-ACA8-2B7FCE2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it-IT" sz="3400" dirty="0">
                <a:solidFill>
                  <a:schemeClr val="accent1"/>
                </a:solidFill>
              </a:rPr>
              <a:t>SOSTITUZIONE COMMA 2</a:t>
            </a:r>
            <a:br>
              <a:rPr lang="it-IT" sz="3400" dirty="0">
                <a:solidFill>
                  <a:schemeClr val="accent1"/>
                </a:solidFill>
              </a:rPr>
            </a:br>
            <a:endParaRPr lang="it-IT" sz="3400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EECB0-88A3-4A1C-9336-DD350D11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575035"/>
            <a:ext cx="6377769" cy="5319088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br>
              <a:rPr lang="it-IT" dirty="0"/>
            </a:br>
            <a:endParaRPr lang="it-IT" dirty="0"/>
          </a:p>
          <a:p>
            <a:r>
              <a:rPr lang="it-IT" dirty="0"/>
              <a:t>a)  il secondo comma è sostituito dal seguente:</a:t>
            </a:r>
          </a:p>
          <a:p>
            <a:r>
              <a:rPr lang="it-IT" dirty="0"/>
              <a:t>"La pena è aumentata se il fatto è commesso dal coniuge, </a:t>
            </a:r>
            <a:r>
              <a:rPr lang="it-IT" b="1" dirty="0"/>
              <a:t>anche separato o divorziato</a:t>
            </a:r>
            <a:r>
              <a:rPr lang="it-IT" dirty="0"/>
              <a:t>, o da persona che è o è stata legata da relazione affettiva alla persona offesa ovvero se il fatto è commesso attraverso strumenti informatici o telematici."; </a:t>
            </a:r>
            <a:r>
              <a:rPr lang="it-IT" baseline="30000" dirty="0"/>
              <a:t>(6)</a:t>
            </a:r>
            <a:endParaRPr lang="it-IT" dirty="0"/>
          </a:p>
          <a:p>
            <a:r>
              <a:rPr lang="it-IT" dirty="0"/>
              <a:t>b)  al quarto comma, dopo il secondo periodo sono inseriti i seguenti: "La remissione della querela può essere soltanto processuale. La querela è comunque irrevocabile se il fatto è stato commesso mediante minacce reiterate nei modi di cui all'articolo 612, secondo comma." </a:t>
            </a:r>
            <a:r>
              <a:rPr lang="it-IT" baseline="30000" dirty="0"/>
              <a:t>(6)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8D4038-C8AB-491E-87C1-5F56FC9A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50">
                <a:solidFill>
                  <a:schemeClr val="tx1">
                    <a:alpha val="80000"/>
                  </a:schemeClr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997592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C73B75-A835-4560-B70E-6B1FDD0A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L’elemento oggettivo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1D863F-23AF-4837-997D-4EC71D5F0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delitto di atti persecutori richiede, innanzitutto, la presenza di </a:t>
            </a:r>
            <a:r>
              <a:rPr lang="it-IT" b="1" dirty="0"/>
              <a:t>condotte reiterate</a:t>
            </a:r>
            <a:r>
              <a:rPr lang="it-IT" dirty="0"/>
              <a:t> [</a:t>
            </a:r>
            <a:r>
              <a:rPr lang="it-IT" cap="small" dirty="0"/>
              <a:t>Lo </a:t>
            </a:r>
            <a:r>
              <a:rPr lang="it-IT" cap="small" dirty="0" err="1"/>
              <a:t>Monte</a:t>
            </a:r>
            <a:r>
              <a:rPr lang="it-IT" dirty="0" err="1"/>
              <a:t>,</a:t>
            </a:r>
            <a:r>
              <a:rPr lang="it-IT" i="1" dirty="0" err="1"/>
              <a:t>L'individuazione</a:t>
            </a:r>
            <a:r>
              <a:rPr lang="it-IT" i="1" dirty="0"/>
              <a:t> delle "condotte reiterate" (art. 612-bis </a:t>
            </a:r>
            <a:r>
              <a:rPr lang="it-IT" i="1" dirty="0" err="1"/>
              <a:t>c.p</a:t>
            </a:r>
            <a:r>
              <a:rPr lang="it-IT" i="1" dirty="0"/>
              <a:t>): tra lacune legislative e discutibili applicazioni giurisprudenziali</a:t>
            </a:r>
            <a:r>
              <a:rPr lang="it-IT" dirty="0"/>
              <a:t>, in </a:t>
            </a:r>
            <a:r>
              <a:rPr lang="it-IT" i="1" dirty="0"/>
              <a:t>CP</a:t>
            </a:r>
            <a:r>
              <a:rPr lang="it-IT" dirty="0"/>
              <a:t>, 2011, 157; </a:t>
            </a:r>
            <a:r>
              <a:rPr lang="it-IT" cap="small" dirty="0"/>
              <a:t>Resta</a:t>
            </a:r>
            <a:r>
              <a:rPr lang="it-IT" dirty="0"/>
              <a:t>, </a:t>
            </a:r>
            <a:r>
              <a:rPr lang="it-IT" i="1" dirty="0"/>
              <a:t>Il delitto di "stalking". Verso un nuovo </a:t>
            </a:r>
            <a:r>
              <a:rPr lang="it-IT" i="1" dirty="0" err="1"/>
              <a:t>habeas</a:t>
            </a:r>
            <a:r>
              <a:rPr lang="it-IT" i="1" dirty="0"/>
              <a:t> corpus per la donna?</a:t>
            </a:r>
            <a:r>
              <a:rPr lang="it-IT" dirty="0"/>
              <a:t>, </a:t>
            </a:r>
            <a:r>
              <a:rPr lang="it-IT" dirty="0" err="1"/>
              <a:t>in</a:t>
            </a:r>
            <a:r>
              <a:rPr lang="it-IT" i="1" dirty="0" err="1"/>
              <a:t>GM</a:t>
            </a:r>
            <a:r>
              <a:rPr lang="it-IT" dirty="0"/>
              <a:t>, 2009, 1921]. </a:t>
            </a:r>
          </a:p>
          <a:p>
            <a:r>
              <a:rPr lang="it-IT" dirty="0"/>
              <a:t>Tale requisito sembra integrato ove la pluralità di condotte si verifichi in tempi e contesti differenti (sul punto, </a:t>
            </a:r>
            <a:r>
              <a:rPr lang="it-IT" cap="small" dirty="0"/>
              <a:t>Natalini</a:t>
            </a:r>
            <a:r>
              <a:rPr lang="it-IT" dirty="0"/>
              <a:t>, </a:t>
            </a:r>
            <a:r>
              <a:rPr lang="it-IT" i="1" dirty="0"/>
              <a:t>Sciolto il nodo della frequenza minima necessaria perché il crimine possa ritenersi configurato</a:t>
            </a:r>
            <a:r>
              <a:rPr lang="it-IT" dirty="0"/>
              <a:t>, in </a:t>
            </a:r>
            <a:r>
              <a:rPr lang="it-IT" i="1" dirty="0" err="1"/>
              <a:t>Gdir</a:t>
            </a:r>
            <a:r>
              <a:rPr lang="it-IT" dirty="0"/>
              <a:t>, 2010, 33/34, 73). </a:t>
            </a:r>
          </a:p>
          <a:p>
            <a:r>
              <a:rPr lang="it-IT" dirty="0"/>
              <a:t>Altrimenti, troverebbero applicazione le meno gravi fattispecie di violenza privata, minaccia o molestia, eventualmente in forma continuata (cfr., tuttavia, </a:t>
            </a:r>
            <a:r>
              <a:rPr lang="it-IT" cap="small" dirty="0"/>
              <a:t>Binda</a:t>
            </a:r>
            <a:r>
              <a:rPr lang="it-IT" dirty="0"/>
              <a:t>, </a:t>
            </a:r>
            <a:r>
              <a:rPr lang="it-IT" i="1" dirty="0"/>
              <a:t>Il nuovo reato di atti persecutori</a:t>
            </a:r>
            <a:r>
              <a:rPr lang="it-IT" dirty="0"/>
              <a:t>, in </a:t>
            </a:r>
            <a:r>
              <a:rPr lang="it-IT" cap="small" dirty="0"/>
              <a:t>AA.VV.</a:t>
            </a:r>
            <a:r>
              <a:rPr lang="it-IT" dirty="0"/>
              <a:t>, </a:t>
            </a:r>
            <a:r>
              <a:rPr lang="it-IT" i="1" dirty="0"/>
              <a:t>Stalking</a:t>
            </a:r>
            <a:r>
              <a:rPr lang="it-IT" dirty="0"/>
              <a:t>, a cura di </a:t>
            </a:r>
            <a:r>
              <a:rPr lang="it-IT" cap="small" dirty="0"/>
              <a:t>Amore</a:t>
            </a:r>
            <a:r>
              <a:rPr lang="it-IT" dirty="0"/>
              <a:t>, Roma, 2009, 31).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1A9041E-2863-4E3C-BED8-C7842D4F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9231545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8651E9-E168-4D7A-A458-AAF926E8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Condotta: minacce e/o molestie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0E47E0-7986-4C60-8302-2702BF59F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condotta deve poi consistere in </a:t>
            </a:r>
            <a:r>
              <a:rPr lang="it-IT" b="1" dirty="0"/>
              <a:t>minacce</a:t>
            </a:r>
            <a:r>
              <a:rPr lang="it-IT" dirty="0"/>
              <a:t> e/o </a:t>
            </a:r>
            <a:r>
              <a:rPr lang="it-IT" b="1" dirty="0"/>
              <a:t>molestie</a:t>
            </a:r>
            <a:r>
              <a:rPr lang="it-IT" dirty="0"/>
              <a:t> (</a:t>
            </a:r>
            <a:r>
              <a:rPr lang="it-IT" cap="small" dirty="0" err="1"/>
              <a:t>Pistorelli</a:t>
            </a:r>
            <a:r>
              <a:rPr lang="it-IT" dirty="0"/>
              <a:t>, </a:t>
            </a:r>
            <a:r>
              <a:rPr lang="it-IT" i="1" dirty="0"/>
              <a:t>Il reato di "</a:t>
            </a:r>
            <a:r>
              <a:rPr lang="it-IT" dirty="0"/>
              <a:t>stalking</a:t>
            </a:r>
            <a:r>
              <a:rPr lang="it-IT" i="1" dirty="0"/>
              <a:t>" e le altre modifiche al codice penale nel D.L. n. 11/2009 </a:t>
            </a:r>
            <a:r>
              <a:rPr lang="it-IT" i="1" dirty="0" err="1"/>
              <a:t>conv</a:t>
            </a:r>
            <a:r>
              <a:rPr lang="it-IT" i="1" dirty="0"/>
              <a:t>. in l. n. 30/2009</a:t>
            </a:r>
            <a:r>
              <a:rPr lang="it-IT" dirty="0"/>
              <a:t>, in </a:t>
            </a:r>
            <a:r>
              <a:rPr lang="it-IT" dirty="0">
                <a:hlinkClick r:id="rId2"/>
              </a:rPr>
              <a:t>www.penale.it</a:t>
            </a:r>
            <a:r>
              <a:rPr lang="it-IT" dirty="0"/>
              <a:t>, 3). </a:t>
            </a:r>
          </a:p>
          <a:p>
            <a:r>
              <a:rPr lang="it-IT" dirty="0"/>
              <a:t>Per </a:t>
            </a:r>
            <a:r>
              <a:rPr lang="it-IT" b="1" dirty="0"/>
              <a:t>minaccia</a:t>
            </a:r>
            <a:r>
              <a:rPr lang="it-IT" dirty="0"/>
              <a:t> si intende la prospettazione di un male futuro e prossimo, la cui verificazione dipende dalla volontà dell'agente (</a:t>
            </a:r>
            <a:r>
              <a:rPr lang="it-IT" cap="small" dirty="0"/>
              <a:t>Mantovani</a:t>
            </a:r>
            <a:r>
              <a:rPr lang="it-IT" dirty="0"/>
              <a:t>, </a:t>
            </a:r>
            <a:r>
              <a:rPr lang="it-IT" i="1" dirty="0"/>
              <a:t>PS</a:t>
            </a:r>
            <a:r>
              <a:rPr lang="it-IT" dirty="0"/>
              <a:t>, I, 333), per </a:t>
            </a:r>
            <a:r>
              <a:rPr lang="it-IT" b="1" dirty="0"/>
              <a:t>molestia</a:t>
            </a:r>
            <a:r>
              <a:rPr lang="it-IT" dirty="0"/>
              <a:t>, ogni attività che alteri dolorosamente o fastidiosamente l'equilibrio psico-fisico normale di un individuo (</a:t>
            </a:r>
            <a:r>
              <a:rPr lang="it-IT" cap="small" dirty="0"/>
              <a:t>Manzini</a:t>
            </a:r>
            <a:r>
              <a:rPr lang="it-IT" dirty="0"/>
              <a:t>, X, 193).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68B40F-9F36-47B3-B884-47EE3DB8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6193623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51A7E4-C593-4C0A-B546-1956173C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612bis e patrocinio a spese dello Stato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9AE78-A6F9-4CC2-81F0-C5BD6C98C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Giudice è tenuto ad accogliere l'istanza di patrocinio a spese dello Stato presentata dalla persona offesa dal reato di </a:t>
            </a:r>
            <a:r>
              <a:rPr lang="it-IT" i="1" dirty="0"/>
              <a:t>stalking</a:t>
            </a:r>
            <a:r>
              <a:rPr lang="it-IT" dirty="0"/>
              <a:t> a prescindere dai limiti di reddito fissati dall'art. 76, 1° co., D.P.R. 30.5.2002, n. 115, limiti che, invece, operano quando l'istante è il danneggiato del reato che intenda costituirsi parte civile nel processo penale (C., Sez. IV, 15.2.2017, n. 13497)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9225D0-2A33-485C-AE2E-53514D14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823035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51A7E4-C593-4C0A-B546-1956173C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572 e art. 612bis: concorso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9AE78-A6F9-4CC2-81F0-C5BD6C98C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i="1" dirty="0"/>
              <a:t>Clausola di sussidiarietà «Salvo che il fatto costituisca più grave reato» (art. 612bis comma 1)</a:t>
            </a:r>
            <a:r>
              <a:rPr lang="it-IT" dirty="0"/>
              <a:t> </a:t>
            </a:r>
          </a:p>
          <a:p>
            <a:r>
              <a:rPr lang="it-IT" dirty="0"/>
              <a:t>il delitto di atti persecutori è assorbito in quello di </a:t>
            </a:r>
            <a:r>
              <a:rPr lang="it-IT" b="1" dirty="0"/>
              <a:t>maltrattamenti in famiglia</a:t>
            </a:r>
            <a:r>
              <a:rPr lang="it-IT" dirty="0"/>
              <a:t> (C., Sez. VI, 13.11.2012-14.2.2013, n. 7369). </a:t>
            </a:r>
          </a:p>
          <a:p>
            <a:r>
              <a:rPr lang="it-IT" dirty="0"/>
              <a:t>Quanto ai rapporti con il delitto di </a:t>
            </a:r>
            <a:r>
              <a:rPr lang="it-IT" i="1" dirty="0"/>
              <a:t>stalking</a:t>
            </a:r>
            <a:r>
              <a:rPr lang="it-IT" dirty="0"/>
              <a:t>, l'</a:t>
            </a:r>
            <a:r>
              <a:rPr lang="it-IT" dirty="0">
                <a:hlinkClick r:id="rId2"/>
              </a:rPr>
              <a:t>art. 612-</a:t>
            </a:r>
            <a:r>
              <a:rPr lang="it-IT" i="1" dirty="0">
                <a:hlinkClick r:id="rId2"/>
              </a:rPr>
              <a:t>bis</a:t>
            </a:r>
            <a:r>
              <a:rPr lang="it-IT" dirty="0">
                <a:hlinkClick r:id="rId2"/>
              </a:rPr>
              <a:t> c.p.</a:t>
            </a:r>
            <a:r>
              <a:rPr lang="it-IT" dirty="0"/>
              <a:t>, nel prevedere un'aggravante ove gli atti persecutori siano rivolti al consorte separato, genera un concorso apparente di norme con il reato di cui all'</a:t>
            </a:r>
            <a:r>
              <a:rPr lang="it-IT" dirty="0">
                <a:hlinkClick r:id="rId3"/>
              </a:rPr>
              <a:t>art. 572 c.p.</a:t>
            </a:r>
            <a:r>
              <a:rPr lang="it-IT" dirty="0"/>
              <a:t>, da risolversi con ricorso al principio di specialità richiamato dalla clausola di sussidiarietà contenuta nell'</a:t>
            </a:r>
            <a:r>
              <a:rPr lang="it-IT" dirty="0">
                <a:hlinkClick r:id="rId2"/>
              </a:rPr>
              <a:t>art. 612-</a:t>
            </a:r>
            <a:r>
              <a:rPr lang="it-IT" i="1" dirty="0">
                <a:hlinkClick r:id="rId2"/>
              </a:rPr>
              <a:t>bis</a:t>
            </a:r>
            <a:r>
              <a:rPr lang="it-IT" dirty="0">
                <a:hlinkClick r:id="rId2"/>
              </a:rPr>
              <a:t> c.p.</a:t>
            </a:r>
            <a:endParaRPr lang="it-IT" dirty="0"/>
          </a:p>
          <a:p>
            <a:r>
              <a:rPr lang="it-IT" dirty="0"/>
              <a:t>è, invece, configurabile l'ipotesi aggravata del reato di atti persecutori (prevista dall'art. 612 </a:t>
            </a:r>
            <a:r>
              <a:rPr lang="it-IT" i="1" dirty="0"/>
              <a:t>bis</a:t>
            </a:r>
            <a:r>
              <a:rPr lang="it-IT" dirty="0"/>
              <a:t>, 2° co.) in presenza di comportamenti che, sorti nell'ambito di una comunità familiare (o a questa assimilata), ovvero determinati dalla sua esistenza e sviluppo, esulino dalla fattispecie dei maltrattamenti per la sopravvenuta cessazione del vincolo familiare ed affettivo o comunque della sua attualità temporale (C., Sez. V, 4.5.2016, n. 41665).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9225D0-2A33-485C-AE2E-53514D14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12987214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892ED6-E5B4-4EFE-8D82-AF42198FC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Sul concorso apparente di norme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6C07AC-14E7-402C-8634-21AD2133B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/>
              <a:t>Non è possibile raffigurare un concorso apparente di norme tra la fattispecie di maltrattamenti in famiglia (art. 572 c.p.) e quella di atti persecutori (art. 612 bis c.p.) per la clausola di salvaguardia “salvo che il fatto costituisca più grave reato” prevista dal primo comma dell’art. 612 bis c.p. a meno che vi sia la cessazione del sodalizio familiare. (Nel caso di specie si trattava di numerosi episodi di violenza e minaccia nei confronti della moglie convivente).</a:t>
            </a:r>
          </a:p>
          <a:p>
            <a:pPr algn="ctr"/>
            <a:r>
              <a:rPr lang="it-IT" dirty="0"/>
              <a:t>(Tribunale Napoli Nord sez. II, 01/12/2017, n.2885)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6288023-AD89-4D78-9264-BB8FE1D18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7083549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A5F84F-C026-4784-B819-86D05005A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Concorso di reati dopo la modifica dell’art. 572, comma 2 c.p.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F2B951-FE2A-4642-BB20-084A848A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modifica dell'</a:t>
            </a:r>
            <a:r>
              <a:rPr lang="it-IT" dirty="0">
                <a:hlinkClick r:id="rId2"/>
              </a:rPr>
              <a:t>art. 572 c.p.</a:t>
            </a:r>
            <a:r>
              <a:rPr lang="it-IT" dirty="0"/>
              <a:t> che, oltre a modificare la rubrica della norma e ad inasprire le pene, ha inserito il </a:t>
            </a:r>
            <a:r>
              <a:rPr lang="it-IT" b="1" dirty="0"/>
              <a:t>convivente</a:t>
            </a:r>
            <a:r>
              <a:rPr lang="it-IT" dirty="0"/>
              <a:t> tra i soggetti passivi, estendendo così il raggio applicativo della norma anche ai nuclei familiari non basati sul vincolo del matrimonio. Tuttavia, la novella ha fatto sorgere dei quesiti interconnessi: </a:t>
            </a:r>
            <a:r>
              <a:rPr lang="it-IT" i="1" dirty="0"/>
              <a:t>quid iuris</a:t>
            </a:r>
            <a:r>
              <a:rPr lang="it-IT" dirty="0"/>
              <a:t> se la convivenza viene interrotta? </a:t>
            </a:r>
          </a:p>
          <a:p>
            <a:endParaRPr lang="it-IT" dirty="0"/>
          </a:p>
          <a:p>
            <a:r>
              <a:rPr lang="it-IT" dirty="0"/>
              <a:t>Qual è il discrimine con il reato di atti persecutori di cui all'</a:t>
            </a:r>
            <a:r>
              <a:rPr lang="it-IT" dirty="0">
                <a:hlinkClick r:id="rId3"/>
              </a:rPr>
              <a:t>art. 612-</a:t>
            </a:r>
            <a:r>
              <a:rPr lang="it-IT" i="1" dirty="0">
                <a:hlinkClick r:id="rId3"/>
              </a:rPr>
              <a:t>bis</a:t>
            </a:r>
            <a:r>
              <a:rPr lang="it-IT" dirty="0">
                <a:hlinkClick r:id="rId3"/>
              </a:rPr>
              <a:t> c.p.</a:t>
            </a:r>
            <a:r>
              <a:rPr lang="it-IT" dirty="0"/>
              <a:t>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F6A61A-1537-4BB1-87DF-C54870079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0402251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8941BA-1225-4FC0-AB31-96ADAE0F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/>
              <a:t>Concorso apparente di norme 1/2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7766BA-7B9C-4D71-978A-FA11686E7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possono concorrere entrambi i reati realizzati in tempi diversi: </a:t>
            </a:r>
          </a:p>
          <a:p>
            <a:r>
              <a:rPr lang="it-IT" dirty="0"/>
              <a:t>la condotta di maltrattamenti, in presenza del rapporto coniugale; </a:t>
            </a:r>
          </a:p>
          <a:p>
            <a:r>
              <a:rPr lang="it-IT" dirty="0"/>
              <a:t>quella di stalking, dopo la sopravvenuta cessazione del vincolo familiare o della relazione affettiva.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B3930A-A265-4111-8DF2-B31B56AD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2586178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51E799-536C-464A-A202-DB2D254A6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 Concorso apparente di norme 2/2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4C4224-D4C1-4DD0-954F-7E44072FB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condotte vessatorie poste in essere ai danni del coniuge non più convivente, a seguito di separazione legale o di fatto, integrano il reato di maltrattamenti in famiglia e non quello di atti persecutori, in quanto i vincoli nascenti dal coniugio o dalla filiazione permangono integri anche a seguito del venir meno della convivenza. (In motivazione, la Corte ha precisato che il reato previsto dall'</a:t>
            </a:r>
            <a:r>
              <a:rPr lang="it-IT" dirty="0">
                <a:hlinkClick r:id="rId2"/>
              </a:rPr>
              <a:t>art. 612-bis c.p.</a:t>
            </a:r>
            <a:r>
              <a:rPr lang="it-IT" dirty="0"/>
              <a:t> è configurabile </a:t>
            </a:r>
            <a:r>
              <a:rPr lang="it-IT" b="1" dirty="0"/>
              <a:t>solo nel caso di divorzio </a:t>
            </a:r>
            <a:r>
              <a:rPr lang="it-IT" dirty="0"/>
              <a:t>tra i coniugi, ovvero di cessazione della relazione di fatto).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D6EDBDD-EED0-4738-A04C-D6A0EE185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87145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AFB4D99-F9B8-4E41-8FDB-85ED1AF1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BD25404-BF20-4354-BB9F-C8185F22C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066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5DF918-0781-45A8-A113-C1C7A544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dirty="0"/>
              <a:t>C. 1455-A </a:t>
            </a:r>
            <a:br>
              <a:rPr lang="it-IT" sz="2400" dirty="0"/>
            </a:br>
            <a:r>
              <a:rPr lang="it-IT" sz="2400" dirty="0"/>
              <a:t>«Modifiche al codice penale, al codice di procedura penale e altre disposizioni in materia di tutela delle vittime di violenza domestica e di genere»</a:t>
            </a:r>
            <a:br>
              <a:rPr lang="it-IT" sz="2400" dirty="0"/>
            </a:br>
            <a:r>
              <a:rPr lang="it-IT" sz="2400" dirty="0"/>
              <a:t>c.d. DDL «CODICE ROSSO» («</a:t>
            </a:r>
            <a:r>
              <a:rPr lang="it-IT" sz="2400" dirty="0" err="1"/>
              <a:t>revenge</a:t>
            </a:r>
            <a:r>
              <a:rPr lang="it-IT" sz="2400" dirty="0"/>
              <a:t> </a:t>
            </a:r>
            <a:r>
              <a:rPr lang="it-IT" sz="2400" dirty="0" err="1"/>
              <a:t>porn</a:t>
            </a:r>
            <a:r>
              <a:rPr lang="it-IT" sz="2400" dirty="0"/>
              <a:t>»)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6FEC65-CFBF-4200-BDD0-27A806339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Obbligo di riferire notizia di reato (integra 347 c.p.p.)</a:t>
            </a:r>
          </a:p>
          <a:p>
            <a:r>
              <a:rPr lang="it-IT" dirty="0"/>
              <a:t>Presunzione di urgenza per alcune tipologie di reato (violenza in contesti familiari o relazioni di convivenza)</a:t>
            </a:r>
          </a:p>
          <a:p>
            <a:r>
              <a:rPr lang="it-IT" dirty="0"/>
              <a:t>Priorità di svolgimento indagini delegate</a:t>
            </a:r>
          </a:p>
          <a:p>
            <a:r>
              <a:rPr lang="it-IT" dirty="0"/>
              <a:t>612-ter c.p.: diffusione illecita di immagini o video sessualmente espliciti (reclusione da 1 a 6 anni)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2E085A3-3654-4951-9CD5-C2D4DEF30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23686965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F8B215B5-6491-4DE6-A5DF-7DE436DBE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it-IT" dirty="0"/>
              <a:t>Offesa al valore della persona umana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1AFE1164-88B3-4A8A-9411-7C6CBF2E1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it-IT" sz="2200"/>
              <a:t>“i maltrattamenti inflitti al familiare costituiscono molto più che un’offesa alla sua integrità fisica o psichica, molto più di una violenta sopraffazione e di una dolorosa vessazione. Essi impediscono che la personalità della vittima possa positivamente formarsi e arricchirsi secondo quanto consentirebbe un sereno svolgimento dei rapporti familiari; e lo snaturamento del rapporto, a seguito del quale un coniuge maltratta l’altro (…), si risolve nell’offesa del valore della persona umana, che nell’ambito della famiglia dovrebbe trovare invece, e da parte degli altri membri, il primo riconoscimento e la più gelosa tutela” (p. 227 ss.); per questa ragione la disposizione contenuta nell’art. 572 c.p. avrebbe trovato più corretta collocazione tra i delitti contro la personalità individuale – anziché tra quelli contro la famiglia – non essendo quest’ultima l’oggetto della tutela penale, bensì la personalità della vittima che di essa faccia parte» </a:t>
            </a:r>
          </a:p>
          <a:p>
            <a:r>
              <a:rPr lang="it-IT" sz="2200"/>
              <a:t>(F. Coppi, Maltrattamenti in famiglia, Università di Perugia, 1979)</a:t>
            </a:r>
          </a:p>
          <a:p>
            <a:endParaRPr lang="it-IT" sz="220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FC254F3-0789-4393-8628-39B97722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7585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223773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955FC29-C697-4051-982B-79952FF9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F7B5C49-6B2D-44F2-99F4-6FE997472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4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F1E54EB-35C4-479B-9DA0-4DC3F3AD5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Studio Legale Avv. Eva Vigato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EEF118C-DB7F-4209-95E1-9A8A16302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0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3E9CFEF-5E58-4A77-AFD4-F135B1AF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FFFF"/>
                </a:solidFill>
              </a:rPr>
              <a:t>CONVENZIONE DI ISTANBUL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99F1BF-1075-43D5-BDDA-664A16BA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31307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/>
              <a:t>Convenzione del Consiglio d’Europa sulla prevenzione e la lotta contro la violenza nei confronti delle donne e la violenza domestica</a:t>
            </a:r>
          </a:p>
          <a:p>
            <a:pPr marL="0" indent="0">
              <a:buNone/>
            </a:pPr>
            <a:r>
              <a:rPr lang="it-IT" sz="2400" dirty="0"/>
              <a:t>Sottoscritta da Italia il 27.09.2012; ratificata con L. 27 giugno 2013 n. 77, esecuzione 2 luglio 2013.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"</a:t>
            </a:r>
            <a:r>
              <a:rPr lang="it-IT" b="1" dirty="0"/>
              <a:t>violenza di genere</a:t>
            </a:r>
            <a:r>
              <a:rPr lang="it-IT" dirty="0"/>
              <a:t>" (</a:t>
            </a:r>
            <a:r>
              <a:rPr lang="it-IT" i="1" dirty="0"/>
              <a:t>gender-</a:t>
            </a:r>
            <a:r>
              <a:rPr lang="it-IT" i="1" dirty="0" err="1"/>
              <a:t>based</a:t>
            </a:r>
            <a:r>
              <a:rPr lang="it-IT" i="1" dirty="0"/>
              <a:t> </a:t>
            </a:r>
            <a:r>
              <a:rPr lang="it-IT" i="1" dirty="0" err="1"/>
              <a:t>violence</a:t>
            </a:r>
            <a:r>
              <a:rPr lang="it-IT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/>
              <a:t>"violenza contro le donne</a:t>
            </a:r>
            <a:r>
              <a:rPr lang="it-IT" dirty="0"/>
              <a:t> "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"</a:t>
            </a:r>
            <a:r>
              <a:rPr lang="it-IT" b="1" dirty="0"/>
              <a:t>violenza domestica</a:t>
            </a:r>
            <a:r>
              <a:rPr lang="it-IT" dirty="0"/>
              <a:t> "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"</a:t>
            </a:r>
            <a:r>
              <a:rPr lang="it-IT" b="1" dirty="0"/>
              <a:t>violenza contro le donne basata sul genere</a:t>
            </a:r>
            <a:r>
              <a:rPr lang="it-IT" dirty="0"/>
              <a:t>"</a:t>
            </a:r>
            <a:endParaRPr lang="it-IT" sz="24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84B3B9-364F-47B9-AE31-A6E0C04B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2504654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3E9CFEF-5E58-4A77-AFD4-F135B1AF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FFFF"/>
                </a:solidFill>
              </a:rPr>
              <a:t>CONVENZIONE DI ISTANBUL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99F1BF-1075-43D5-BDDA-664A16BA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3130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3 i momenti costitutivi dell'architettura garantistica convenzionale (alle </a:t>
            </a:r>
            <a:r>
              <a:rPr lang="it-IT" b="1" dirty="0"/>
              <a:t>tre "P" :</a:t>
            </a:r>
            <a:r>
              <a:rPr lang="it-IT" dirty="0"/>
              <a:t> </a:t>
            </a:r>
            <a:r>
              <a:rPr lang="it-IT" i="1" dirty="0" err="1"/>
              <a:t>Prevention</a:t>
            </a:r>
            <a:r>
              <a:rPr lang="it-IT" i="1" dirty="0"/>
              <a:t>, </a:t>
            </a:r>
            <a:r>
              <a:rPr lang="it-IT" i="1" dirty="0" err="1"/>
              <a:t>Protection</a:t>
            </a:r>
            <a:r>
              <a:rPr lang="it-IT" i="1" dirty="0"/>
              <a:t> and </a:t>
            </a:r>
            <a:r>
              <a:rPr lang="it-IT" i="1" dirty="0" err="1"/>
              <a:t>Prosecution</a:t>
            </a:r>
            <a:r>
              <a:rPr lang="it-IT" dirty="0"/>
              <a:t>) e dunque</a:t>
            </a:r>
          </a:p>
          <a:p>
            <a:pPr marL="0" indent="0">
              <a:buNone/>
            </a:pPr>
            <a:r>
              <a:rPr lang="it-IT" dirty="0"/>
              <a:t>alla </a:t>
            </a:r>
            <a:r>
              <a:rPr lang="it-IT" b="1" dirty="0"/>
              <a:t>prevenzione </a:t>
            </a:r>
            <a:r>
              <a:rPr lang="it-IT" dirty="0"/>
              <a:t>(Capitolo III), </a:t>
            </a:r>
          </a:p>
          <a:p>
            <a:pPr marL="0" indent="0">
              <a:buNone/>
            </a:pPr>
            <a:r>
              <a:rPr lang="it-IT" dirty="0"/>
              <a:t>alla </a:t>
            </a:r>
            <a:r>
              <a:rPr lang="it-IT" b="1" dirty="0"/>
              <a:t>protezione </a:t>
            </a:r>
            <a:r>
              <a:rPr lang="it-IT" dirty="0"/>
              <a:t>e </a:t>
            </a:r>
            <a:r>
              <a:rPr lang="it-IT" b="1" dirty="0"/>
              <a:t>sostegno delle vittime </a:t>
            </a:r>
            <a:r>
              <a:rPr lang="it-IT" dirty="0"/>
              <a:t>(Capitolo IV),</a:t>
            </a:r>
          </a:p>
          <a:p>
            <a:pPr marL="0" indent="0">
              <a:buNone/>
            </a:pPr>
            <a:r>
              <a:rPr lang="it-IT" dirty="0"/>
              <a:t>e alla </a:t>
            </a:r>
            <a:r>
              <a:rPr lang="it-IT" b="1" dirty="0"/>
              <a:t>punizione degli autori delle violazioni</a:t>
            </a:r>
            <a:r>
              <a:rPr lang="it-IT" dirty="0"/>
              <a:t> (Capitolo VI).</a:t>
            </a:r>
            <a:endParaRPr lang="it-IT" sz="24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84B3B9-364F-47B9-AE31-A6E0C04B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</p:spTree>
    <p:extLst>
      <p:ext uri="{BB962C8B-B14F-4D97-AF65-F5344CB8AC3E}">
        <p14:creationId xmlns:p14="http://schemas.microsoft.com/office/powerpoint/2010/main" val="323925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CB9DD4CD-ABD6-42BE-AE74-43E2DC9F2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>
                <a:solidFill>
                  <a:srgbClr val="FFFFFF"/>
                </a:solidFill>
              </a:rPr>
              <a:t>ANALISI 2 FATTISPECIE DI REATO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05F6BF-3AAF-494F-A6A6-0182D944C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6584750" cy="31406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sz="1000">
                <a:solidFill>
                  <a:srgbClr val="898989"/>
                </a:solidFill>
              </a:rPr>
              <a:t>Studio Legale Avv. Eva Vigato</a:t>
            </a: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50154D44-549A-4E13-AA55-87B160C17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575300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5101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2704</Words>
  <Application>Microsoft Office PowerPoint</Application>
  <PresentationFormat>Widescreen</PresentationFormat>
  <Paragraphs>193</Paragraphs>
  <Slides>41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Tema di Office</vt:lpstr>
      <vt:lpstr>L’AVVOCATO OLTRE LA VIOLENZA  - Viaggio terminologico tra passato e futuro del diritto penale -  </vt:lpstr>
      <vt:lpstr>Dal FATTO UMANO al FATTO GIURIDICO</vt:lpstr>
      <vt:lpstr>Dal FATTO UMANO al FATTO GIURIDICO</vt:lpstr>
      <vt:lpstr>Presentazione standard di PowerPoint</vt:lpstr>
      <vt:lpstr>Presentazione standard di PowerPoint</vt:lpstr>
      <vt:lpstr>Presentazione standard di PowerPoint</vt:lpstr>
      <vt:lpstr>CONVENZIONE DI ISTANBUL </vt:lpstr>
      <vt:lpstr>CONVENZIONE DI ISTANBUL </vt:lpstr>
      <vt:lpstr>ANALISI 2 FATTISPECIE DI REATO</vt:lpstr>
      <vt:lpstr>ART. 572 C.P.: IERI E OGGI</vt:lpstr>
      <vt:lpstr>MODIFICHE ART. 572 C.P. </vt:lpstr>
      <vt:lpstr>ART 572: NUOV0 COMMA 1 </vt:lpstr>
      <vt:lpstr>ABROGAZIONE COMMA 2 dell’art. 572 </vt:lpstr>
      <vt:lpstr>ABROGAZIONE COMMA 2 dell’art. 572 c.p. </vt:lpstr>
      <vt:lpstr>NUOV0 ART. 572 CP Maltrattamenti contro familiari e conviventi </vt:lpstr>
      <vt:lpstr>Rilevanza della convivenza di fatto</vt:lpstr>
      <vt:lpstr>Art. 572 c.p. – ulteriori modifiche</vt:lpstr>
      <vt:lpstr>Art. 572 c.p. – Oggetto giuridico 1/2  (tesi «ristretta»)</vt:lpstr>
      <vt:lpstr>Art. 572 c.p. – Oggetto giuridico 2/2 (più ampio, in relazione alla condotta)</vt:lpstr>
      <vt:lpstr>Oggetto giuridico: giurisprudenza merito</vt:lpstr>
      <vt:lpstr>NUOV0 ART. 572 CP DE JURE CONDENDO </vt:lpstr>
      <vt:lpstr>DENUNCE ANNO 2012 Milano  (ANTE MODIFICA 572 c.p.) </vt:lpstr>
      <vt:lpstr>IL PUNTO DI VISTA DELLE DONNE CHE DENUNCIANO </vt:lpstr>
      <vt:lpstr>IL PUNTO DI VISTA DELLE DONNE CHE DENUNCIANO </vt:lpstr>
      <vt:lpstr>L’ASPETTATIVA DI GIUSTIZIA:  «Signora, visto che si è riconciliata, vuole rimettere la querela?» </vt:lpstr>
      <vt:lpstr>Introduzione del reato di atti persecutori</vt:lpstr>
      <vt:lpstr>Negli altri Paesi</vt:lpstr>
      <vt:lpstr>Stalking: significato</vt:lpstr>
      <vt:lpstr>Stalking: contenuto del termine</vt:lpstr>
      <vt:lpstr>EVOLUZIONE ART. 612BIS C.P. Atti persecutori</vt:lpstr>
      <vt:lpstr>SOSTITUZIONE COMMA 2 </vt:lpstr>
      <vt:lpstr>L’elemento oggettivo</vt:lpstr>
      <vt:lpstr>Condotta: minacce e/o molestie</vt:lpstr>
      <vt:lpstr>Art. 612bis e patrocinio a spese dello Stato</vt:lpstr>
      <vt:lpstr>Art. 572 e art. 612bis: concorso</vt:lpstr>
      <vt:lpstr>Sul concorso apparente di norme</vt:lpstr>
      <vt:lpstr>Concorso di reati dopo la modifica dell’art. 572, comma 2 c.p.</vt:lpstr>
      <vt:lpstr>Concorso apparente di norme 1/2</vt:lpstr>
      <vt:lpstr> Concorso apparente di norme 2/2</vt:lpstr>
      <vt:lpstr>C. 1455-A  «Modifiche al codice penale, al codice di procedura penale e altre disposizioni in materia di tutela delle vittime di violenza domestica e di genere» c.d. DDL «CODICE ROSSO» («revenge porn»)</vt:lpstr>
      <vt:lpstr>Offesa al valore della persona umana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L’AVVOCATO OLTRE LA VIOLENZA  - Viaggio terminologico tra passato e futuro del diritto penale -  </dc:title>
  <dc:creator>Eva Vigato</dc:creator>
  <cp:lastModifiedBy>Eva Vigato</cp:lastModifiedBy>
  <cp:revision>14</cp:revision>
  <dcterms:created xsi:type="dcterms:W3CDTF">2019-04-03T04:38:32Z</dcterms:created>
  <dcterms:modified xsi:type="dcterms:W3CDTF">2019-04-07T20:48:26Z</dcterms:modified>
</cp:coreProperties>
</file>